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84" r:id="rId4"/>
    <p:sldId id="257" r:id="rId5"/>
    <p:sldId id="289" r:id="rId6"/>
    <p:sldId id="263" r:id="rId7"/>
    <p:sldId id="285" r:id="rId8"/>
    <p:sldId id="292" r:id="rId9"/>
    <p:sldId id="293" r:id="rId10"/>
    <p:sldId id="294" r:id="rId11"/>
    <p:sldId id="295" r:id="rId12"/>
    <p:sldId id="296" r:id="rId13"/>
    <p:sldId id="291" r:id="rId14"/>
    <p:sldId id="259" r:id="rId15"/>
    <p:sldId id="297" r:id="rId16"/>
    <p:sldId id="298" r:id="rId17"/>
    <p:sldId id="286" r:id="rId18"/>
    <p:sldId id="260" r:id="rId19"/>
    <p:sldId id="272" r:id="rId20"/>
    <p:sldId id="287" r:id="rId21"/>
    <p:sldId id="261" r:id="rId22"/>
    <p:sldId id="262" r:id="rId23"/>
    <p:sldId id="288" r:id="rId24"/>
    <p:sldId id="278" r:id="rId25"/>
    <p:sldId id="290" r:id="rId26"/>
    <p:sldId id="281" r:id="rId27"/>
    <p:sldId id="282" r:id="rId28"/>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7781D0D-0A22-4D2B-95C0-49F14D42A250}">
          <p14:sldIdLst>
            <p14:sldId id="258"/>
            <p14:sldId id="283"/>
            <p14:sldId id="284"/>
            <p14:sldId id="257"/>
            <p14:sldId id="289"/>
            <p14:sldId id="263"/>
            <p14:sldId id="285"/>
            <p14:sldId id="292"/>
            <p14:sldId id="293"/>
            <p14:sldId id="294"/>
            <p14:sldId id="295"/>
            <p14:sldId id="296"/>
            <p14:sldId id="291"/>
            <p14:sldId id="259"/>
            <p14:sldId id="297"/>
            <p14:sldId id="298"/>
            <p14:sldId id="286"/>
            <p14:sldId id="260"/>
            <p14:sldId id="272"/>
            <p14:sldId id="287"/>
            <p14:sldId id="261"/>
            <p14:sldId id="262"/>
            <p14:sldId id="288"/>
            <p14:sldId id="278"/>
            <p14:sldId id="290"/>
            <p14:sldId id="281"/>
            <p14:sldId id="282"/>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5" autoAdjust="0"/>
    <p:restoredTop sz="94660"/>
  </p:normalViewPr>
  <p:slideViewPr>
    <p:cSldViewPr showGuides="1">
      <p:cViewPr varScale="1">
        <p:scale>
          <a:sx n="111" d="100"/>
          <a:sy n="111" d="100"/>
        </p:scale>
        <p:origin x="768" y="77"/>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zh-CN" altLang="en-US" sz="4000" b="1" dirty="0" smtClean="0">
                <a:ln w="6350">
                  <a:noFill/>
                </a:ln>
                <a:solidFill>
                  <a:srgbClr val="354454"/>
                </a:solidFill>
                <a:latin typeface="微软雅黑" pitchFamily="34" charset="-122"/>
                <a:ea typeface="微软雅黑" pitchFamily="34" charset="-122"/>
              </a:rPr>
              <a:t>项目总评审答辩</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6084168" y="262856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7" name="图片 126"/>
          <p:cNvPicPr/>
          <p:nvPr/>
        </p:nvPicPr>
        <p:blipFill>
          <a:blip r:embed="rId2"/>
          <a:stretch>
            <a:fillRect/>
          </a:stretch>
        </p:blipFill>
        <p:spPr>
          <a:xfrm>
            <a:off x="1729589" y="1965611"/>
            <a:ext cx="3702153" cy="1754929"/>
          </a:xfrm>
          <a:prstGeom prst="rect">
            <a:avLst/>
          </a:prstGeom>
        </p:spPr>
      </p:pic>
      <p:pic>
        <p:nvPicPr>
          <p:cNvPr id="128" name="图片 127"/>
          <p:cNvPicPr/>
          <p:nvPr/>
        </p:nvPicPr>
        <p:blipFill>
          <a:blip r:embed="rId3"/>
          <a:stretch>
            <a:fillRect/>
          </a:stretch>
        </p:blipFill>
        <p:spPr>
          <a:xfrm>
            <a:off x="5647612" y="1977864"/>
            <a:ext cx="3261931" cy="1737811"/>
          </a:xfrm>
          <a:prstGeom prst="rect">
            <a:avLst/>
          </a:prstGeom>
        </p:spPr>
      </p:pic>
    </p:spTree>
    <p:extLst>
      <p:ext uri="{BB962C8B-B14F-4D97-AF65-F5344CB8AC3E}">
        <p14:creationId xmlns:p14="http://schemas.microsoft.com/office/powerpoint/2010/main" val="161339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5" name="图片 124"/>
          <p:cNvPicPr/>
          <p:nvPr/>
        </p:nvPicPr>
        <p:blipFill>
          <a:blip r:embed="rId2"/>
          <a:stretch>
            <a:fillRect/>
          </a:stretch>
        </p:blipFill>
        <p:spPr>
          <a:xfrm>
            <a:off x="1646700" y="2033172"/>
            <a:ext cx="3282009" cy="1798463"/>
          </a:xfrm>
          <a:prstGeom prst="rect">
            <a:avLst/>
          </a:prstGeom>
        </p:spPr>
      </p:pic>
      <p:pic>
        <p:nvPicPr>
          <p:cNvPr id="126" name="图片 125"/>
          <p:cNvPicPr/>
          <p:nvPr/>
        </p:nvPicPr>
        <p:blipFill>
          <a:blip r:embed="rId3"/>
          <a:stretch>
            <a:fillRect/>
          </a:stretch>
        </p:blipFill>
        <p:spPr>
          <a:xfrm>
            <a:off x="5128891" y="2036055"/>
            <a:ext cx="3689628" cy="1772799"/>
          </a:xfrm>
          <a:prstGeom prst="rect">
            <a:avLst/>
          </a:prstGeom>
        </p:spPr>
      </p:pic>
    </p:spTree>
    <p:extLst>
      <p:ext uri="{BB962C8B-B14F-4D97-AF65-F5344CB8AC3E}">
        <p14:creationId xmlns:p14="http://schemas.microsoft.com/office/powerpoint/2010/main" val="8105489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游戏内容</a:t>
            </a:r>
          </a:p>
        </p:txBody>
      </p:sp>
      <p:sp>
        <p:nvSpPr>
          <p:cNvPr id="2" name="文本框 1"/>
          <p:cNvSpPr txBox="1"/>
          <p:nvPr/>
        </p:nvSpPr>
        <p:spPr>
          <a:xfrm>
            <a:off x="1831348" y="1856574"/>
            <a:ext cx="3917239" cy="1446550"/>
          </a:xfrm>
          <a:prstGeom prst="rect">
            <a:avLst/>
          </a:prstGeom>
          <a:noFill/>
        </p:spPr>
        <p:txBody>
          <a:bodyPr wrap="square" rtlCol="0">
            <a:spAutoFit/>
          </a:bodyPr>
          <a:lstStyle/>
          <a:p>
            <a:r>
              <a:rPr lang="zh-CN" altLang="zh-CN" sz="1400" dirty="0"/>
              <a:t>在游戏界面中，点击开始游戏，前提条件为用户拥有游戏账号并且能够利用游戏账号成功地登录到游戏当中。</a:t>
            </a:r>
          </a:p>
          <a:p>
            <a:r>
              <a:rPr lang="zh-CN" altLang="zh-CN" sz="1400" dirty="0" smtClean="0"/>
              <a:t>之后</a:t>
            </a:r>
            <a:r>
              <a:rPr lang="zh-CN" altLang="zh-CN" sz="1400" dirty="0"/>
              <a:t>玩家进入角色选择界面，点击人类或者狼人的图片，就能进入狼人和人类的故事情节界面。</a:t>
            </a:r>
          </a:p>
          <a:p>
            <a:endParaRPr lang="zh-CN" altLang="en-US" dirty="0"/>
          </a:p>
        </p:txBody>
      </p:sp>
      <p:pic>
        <p:nvPicPr>
          <p:cNvPr id="127" name="图片 126"/>
          <p:cNvPicPr/>
          <p:nvPr/>
        </p:nvPicPr>
        <p:blipFill>
          <a:blip r:embed="rId2"/>
          <a:stretch>
            <a:fillRect/>
          </a:stretch>
        </p:blipFill>
        <p:spPr>
          <a:xfrm>
            <a:off x="5732574" y="1948961"/>
            <a:ext cx="3201949" cy="2203775"/>
          </a:xfrm>
          <a:prstGeom prst="rect">
            <a:avLst/>
          </a:prstGeom>
        </p:spPr>
      </p:pic>
    </p:spTree>
    <p:extLst>
      <p:ext uri="{BB962C8B-B14F-4D97-AF65-F5344CB8AC3E}">
        <p14:creationId xmlns:p14="http://schemas.microsoft.com/office/powerpoint/2010/main" val="29335064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717864" y="2000040"/>
            <a:ext cx="6410253" cy="2677656"/>
          </a:xfrm>
          <a:prstGeom prst="rect">
            <a:avLst/>
          </a:prstGeom>
          <a:noFill/>
        </p:spPr>
        <p:txBody>
          <a:bodyPr wrap="square" rtlCol="0">
            <a:spAutoFit/>
          </a:bodyPr>
          <a:lstStyle/>
          <a:p>
            <a:r>
              <a:rPr lang="zh-CN" altLang="zh-CN" sz="1400" dirty="0"/>
              <a:t>游戏开始便生成迷宫，游戏分为两个主要角色狼人和人类，假如玩家选择人类，人类在游戏开始时生成在迷宫入口处，并且在该迷宫内随机生成几个狼人，每个狼人只能在一定范围内活动。人类只能看到周围一定区域内的物体，通过角色移动找到出口。当玩家到达狼人所在的范围内时，该范围内的狼人会追捕人类，人类通过自身移动躲避狼人的追捕。假如人类被狼人追捕到，游戏失败。否则人类在每个关卡规定的时间内没有被狼人追捕到，或者在每个关卡规定的时间内找到了出口，则该玩家进入下一关。</a:t>
            </a:r>
          </a:p>
          <a:p>
            <a:r>
              <a:rPr lang="zh-CN" altLang="zh-CN" sz="1400" dirty="0"/>
              <a:t>假如玩家选择狼人，狼人在游戏开始时生成在迷宫出口处，并且在该迷宫内任意位置随机生成几个人类，每个人类往出口的方向进行移动活动。狼人只能看到周围一定区域内的物体，通过角色移动找到抓捕人类。狼人移动时，会消耗一定的体力，假如狼人体力耗尽，那么狼人直接会饿死，游戏失败。假如在一定的游戏时间内阻止人类逃亡，则该玩家进入下一关。</a:t>
            </a:r>
            <a:endParaRPr lang="zh-CN" altLang="en-US" sz="1400" dirty="0"/>
          </a:p>
        </p:txBody>
      </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游戏内容</a:t>
            </a:r>
            <a:endParaRPr lang="zh-CN" altLang="en-US" sz="1400" b="1" dirty="0">
              <a:solidFill>
                <a:srgbClr val="354454"/>
              </a:solidFill>
              <a:latin typeface="微软雅黑" pitchFamily="34" charset="-122"/>
              <a:ea typeface="微软雅黑" pitchFamily="34" charset="-122"/>
            </a:endParaRPr>
          </a:p>
        </p:txBody>
      </p:sp>
      <p:pic>
        <p:nvPicPr>
          <p:cNvPr id="143" name="图片 142"/>
          <p:cNvPicPr/>
          <p:nvPr/>
        </p:nvPicPr>
        <p:blipFill>
          <a:blip r:embed="rId2"/>
          <a:stretch>
            <a:fillRect/>
          </a:stretch>
        </p:blipFill>
        <p:spPr>
          <a:xfrm>
            <a:off x="3107946" y="674906"/>
            <a:ext cx="2337696" cy="1303148"/>
          </a:xfrm>
          <a:prstGeom prst="rect">
            <a:avLst/>
          </a:prstGeom>
        </p:spPr>
      </p:pic>
      <p:pic>
        <p:nvPicPr>
          <p:cNvPr id="144" name="图片 143"/>
          <p:cNvPicPr/>
          <p:nvPr/>
        </p:nvPicPr>
        <p:blipFill>
          <a:blip r:embed="rId3"/>
          <a:stretch>
            <a:fillRect/>
          </a:stretch>
        </p:blipFill>
        <p:spPr>
          <a:xfrm>
            <a:off x="5736513" y="617701"/>
            <a:ext cx="2443833" cy="1404198"/>
          </a:xfrm>
          <a:prstGeom prst="rect">
            <a:avLst/>
          </a:prstGeom>
        </p:spPr>
      </p:pic>
    </p:spTree>
    <p:extLst>
      <p:ext uri="{BB962C8B-B14F-4D97-AF65-F5344CB8AC3E}">
        <p14:creationId xmlns:p14="http://schemas.microsoft.com/office/powerpoint/2010/main" val="2754745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2066146" y="2251393"/>
            <a:ext cx="2582863" cy="2897188"/>
            <a:chOff x="1138560" y="2251393"/>
            <a:chExt cx="2582863" cy="2897188"/>
          </a:xfrm>
        </p:grpSpPr>
        <p:sp>
          <p:nvSpPr>
            <p:cNvPr id="126"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37B0E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127" name="组合 126"/>
            <p:cNvGrpSpPr/>
            <p:nvPr/>
          </p:nvGrpSpPr>
          <p:grpSpPr>
            <a:xfrm>
              <a:off x="1399390" y="2514790"/>
              <a:ext cx="1856778" cy="1626658"/>
              <a:chOff x="1879447" y="2218086"/>
              <a:chExt cx="1856778" cy="1626658"/>
            </a:xfrm>
          </p:grpSpPr>
          <p:sp>
            <p:nvSpPr>
              <p:cNvPr id="128"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rgbClr val="627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6465" y="connsiteY0-6466"/>
                  </a:cxn>
                  <a:cxn ang="0">
                    <a:pos x="connsiteX1-6467" y="connsiteY1-6468"/>
                  </a:cxn>
                  <a:cxn ang="0">
                    <a:pos x="connsiteX2-6469" y="connsiteY2-6470"/>
                  </a:cxn>
                  <a:cxn ang="0">
                    <a:pos x="connsiteX3-6471" y="connsiteY3-6472"/>
                  </a:cxn>
                  <a:cxn ang="0">
                    <a:pos x="connsiteX4-6473" y="connsiteY4-6474"/>
                  </a:cxn>
                  <a:cxn ang="0">
                    <a:pos x="connsiteX5-6475" y="connsiteY5-6476"/>
                  </a:cxn>
                  <a:cxn ang="0">
                    <a:pos x="connsiteX6-6477" y="connsiteY6-6478"/>
                  </a:cxn>
                  <a:cxn ang="0">
                    <a:pos x="connsiteX7-6479" y="connsiteY7-6480"/>
                  </a:cxn>
                  <a:cxn ang="0">
                    <a:pos x="connsiteX8-6481" y="connsiteY8-6482"/>
                  </a:cxn>
                  <a:cxn ang="0">
                    <a:pos x="connsiteX9-6483" y="connsiteY9-6484"/>
                  </a:cxn>
                  <a:cxn ang="0">
                    <a:pos x="connsiteX10-6485" y="connsiteY10-6486"/>
                  </a:cxn>
                  <a:cxn ang="0">
                    <a:pos x="connsiteX11-6487" y="connsiteY11-6488"/>
                  </a:cxn>
                  <a:cxn ang="0">
                    <a:pos x="connsiteX12-6489" y="connsiteY12-6490"/>
                  </a:cxn>
                  <a:cxn ang="0">
                    <a:pos x="connsiteX13-6491" y="connsiteY13-6492"/>
                  </a:cxn>
                  <a:cxn ang="0">
                    <a:pos x="connsiteX14-6493" y="connsiteY14-6494"/>
                  </a:cxn>
                  <a:cxn ang="0">
                    <a:pos x="connsiteX15-6495" y="connsiteY15-6496"/>
                  </a:cxn>
                  <a:cxn ang="0">
                    <a:pos x="connsiteX16-6497" y="connsiteY16-6498"/>
                  </a:cxn>
                  <a:cxn ang="0">
                    <a:pos x="connsiteX17-6499" y="connsiteY17-6500"/>
                  </a:cxn>
                  <a:cxn ang="0">
                    <a:pos x="connsiteX18-6501" y="connsiteY18-6502"/>
                  </a:cxn>
                  <a:cxn ang="0">
                    <a:pos x="connsiteX19-6503" y="connsiteY19-6504"/>
                  </a:cxn>
                  <a:cxn ang="0">
                    <a:pos x="connsiteX20-6505" y="connsiteY20-6506"/>
                  </a:cxn>
                  <a:cxn ang="0">
                    <a:pos x="connsiteX21-6507" y="connsiteY21-6508"/>
                  </a:cxn>
                  <a:cxn ang="0">
                    <a:pos x="connsiteX22-6509" y="connsiteY22-6510"/>
                  </a:cxn>
                  <a:cxn ang="0">
                    <a:pos x="connsiteX23-6511" y="connsiteY23-6512"/>
                  </a:cxn>
                  <a:cxn ang="0">
                    <a:pos x="connsiteX24-6513" y="connsiteY24-6514"/>
                  </a:cxn>
                  <a:cxn ang="0">
                    <a:pos x="connsiteX25-6515" y="connsiteY25-6516"/>
                  </a:cxn>
                  <a:cxn ang="0">
                    <a:pos x="connsiteX26-6517" y="connsiteY26-6518"/>
                  </a:cxn>
                  <a:cxn ang="0">
                    <a:pos x="connsiteX27-6519" y="connsiteY27-6520"/>
                  </a:cxn>
                  <a:cxn ang="0">
                    <a:pos x="connsiteX28-6521" y="connsiteY28-6522"/>
                  </a:cxn>
                  <a:cxn ang="0">
                    <a:pos x="connsiteX29-6523" y="connsiteY29-6524"/>
                  </a:cxn>
                  <a:cxn ang="0">
                    <a:pos x="connsiteX30-6525" y="connsiteY30-6526"/>
                  </a:cxn>
                  <a:cxn ang="0">
                    <a:pos x="connsiteX31-6527" y="connsiteY31-6528"/>
                  </a:cxn>
                  <a:cxn ang="0">
                    <a:pos x="connsiteX32-6529" y="connsiteY32-6530"/>
                  </a:cxn>
                  <a:cxn ang="0">
                    <a:pos x="connsiteX33-6531" y="connsiteY33-6532"/>
                  </a:cxn>
                  <a:cxn ang="0">
                    <a:pos x="connsiteX34-6533" y="connsiteY34-6534"/>
                  </a:cxn>
                  <a:cxn ang="0">
                    <a:pos x="connsiteX35-6535" y="connsiteY35-6536"/>
                  </a:cxn>
                  <a:cxn ang="0">
                    <a:pos x="connsiteX36-6537" y="connsiteY36-6538"/>
                  </a:cxn>
                  <a:cxn ang="0">
                    <a:pos x="connsiteX37-6539" y="connsiteY37-6540"/>
                  </a:cxn>
                  <a:cxn ang="0">
                    <a:pos x="connsiteX38-6541" y="connsiteY38-6542"/>
                  </a:cxn>
                  <a:cxn ang="0">
                    <a:pos x="connsiteX39-6543" y="connsiteY39-6544"/>
                  </a:cxn>
                  <a:cxn ang="0">
                    <a:pos x="connsiteX40-6545" y="connsiteY40-6546"/>
                  </a:cxn>
                  <a:cxn ang="0">
                    <a:pos x="connsiteX41-6547" y="connsiteY41-6548"/>
                  </a:cxn>
                  <a:cxn ang="0">
                    <a:pos x="connsiteX42-6549" y="connsiteY42-6550"/>
                  </a:cxn>
                  <a:cxn ang="0">
                    <a:pos x="connsiteX43-6551" y="connsiteY43-6552"/>
                  </a:cxn>
                  <a:cxn ang="0">
                    <a:pos x="connsiteX44-6553" y="connsiteY44-6554"/>
                  </a:cxn>
                  <a:cxn ang="0">
                    <a:pos x="connsiteX45-6555" y="connsiteY45-6556"/>
                  </a:cxn>
                  <a:cxn ang="0">
                    <a:pos x="connsiteX46-6557" y="connsiteY46-6558"/>
                  </a:cxn>
                  <a:cxn ang="0">
                    <a:pos x="connsiteX47-6559" y="connsiteY47-6560"/>
                  </a:cxn>
                  <a:cxn ang="0">
                    <a:pos x="connsiteX48-6561" y="connsiteY48-6562"/>
                  </a:cxn>
                  <a:cxn ang="0">
                    <a:pos x="connsiteX49-6563" y="connsiteY49-6564"/>
                  </a:cxn>
                  <a:cxn ang="0">
                    <a:pos x="connsiteX50-6565" y="connsiteY50-6566"/>
                  </a:cxn>
                  <a:cxn ang="0">
                    <a:pos x="connsiteX51-6567" y="connsiteY51-6568"/>
                  </a:cxn>
                  <a:cxn ang="0">
                    <a:pos x="connsiteX52-6569" y="connsiteY52-6570"/>
                  </a:cxn>
                  <a:cxn ang="0">
                    <a:pos x="connsiteX53-6571" y="connsiteY53-6572"/>
                  </a:cxn>
                  <a:cxn ang="0">
                    <a:pos x="connsiteX54-6573" y="connsiteY54-6574"/>
                  </a:cxn>
                  <a:cxn ang="0">
                    <a:pos x="connsiteX55-6575" y="connsiteY55-6576"/>
                  </a:cxn>
                  <a:cxn ang="0">
                    <a:pos x="connsiteX56-6577" y="connsiteY56-6578"/>
                  </a:cxn>
                  <a:cxn ang="0">
                    <a:pos x="connsiteX57-6579" y="connsiteY57-6580"/>
                  </a:cxn>
                  <a:cxn ang="0">
                    <a:pos x="connsiteX58-6581" y="connsiteY58-6582"/>
                  </a:cxn>
                  <a:cxn ang="0">
                    <a:pos x="connsiteX59-6583" y="connsiteY59-6584"/>
                  </a:cxn>
                  <a:cxn ang="0">
                    <a:pos x="connsiteX60-6585" y="connsiteY60-6586"/>
                  </a:cxn>
                  <a:cxn ang="0">
                    <a:pos x="connsiteX61-6587" y="connsiteY61-6588"/>
                  </a:cxn>
                  <a:cxn ang="0">
                    <a:pos x="connsiteX62-6589" y="connsiteY62-6590"/>
                  </a:cxn>
                  <a:cxn ang="0">
                    <a:pos x="connsiteX63-6591" y="connsiteY63-6592"/>
                  </a:cxn>
                  <a:cxn ang="0">
                    <a:pos x="connsiteX64-6593" y="connsiteY64-6594"/>
                  </a:cxn>
                  <a:cxn ang="0">
                    <a:pos x="connsiteX65-6595" y="connsiteY65-6596"/>
                  </a:cxn>
                  <a:cxn ang="0">
                    <a:pos x="connsiteX66-6597" y="connsiteY66-6598"/>
                  </a:cxn>
                  <a:cxn ang="0">
                    <a:pos x="connsiteX67-6599" y="connsiteY67-6600"/>
                  </a:cxn>
                  <a:cxn ang="0">
                    <a:pos x="connsiteX68-6601" y="connsiteY68-6602"/>
                  </a:cxn>
                  <a:cxn ang="0">
                    <a:pos x="connsiteX69-6603" y="connsiteY69-6604"/>
                  </a:cxn>
                  <a:cxn ang="0">
                    <a:pos x="connsiteX70-6605" y="connsiteY70-6606"/>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30" name="Rectangle 66"/>
          <p:cNvSpPr>
            <a:spLocks noChangeArrowheads="1"/>
          </p:cNvSpPr>
          <p:nvPr/>
        </p:nvSpPr>
        <p:spPr bwMode="auto">
          <a:xfrm>
            <a:off x="5861783" y="159401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迷宫类像素画风游戏</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1" name="圆角矩形 130"/>
          <p:cNvSpPr/>
          <p:nvPr/>
        </p:nvSpPr>
        <p:spPr>
          <a:xfrm>
            <a:off x="5861784" y="126359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软件类型</a:t>
            </a:r>
            <a:endParaRPr lang="zh-CN" altLang="en-US" sz="1000" dirty="0">
              <a:ln w="6350">
                <a:noFill/>
              </a:ln>
              <a:solidFill>
                <a:schemeClr val="bg1"/>
              </a:solidFill>
              <a:latin typeface="Impact" pitchFamily="34" charset="0"/>
              <a:ea typeface="微软雅黑" pitchFamily="34" charset="-122"/>
            </a:endParaRPr>
          </a:p>
        </p:txBody>
      </p:sp>
      <p:sp>
        <p:nvSpPr>
          <p:cNvPr id="132" name="Rectangle 66"/>
          <p:cNvSpPr>
            <a:spLocks noChangeArrowheads="1"/>
          </p:cNvSpPr>
          <p:nvPr/>
        </p:nvSpPr>
        <p:spPr bwMode="auto">
          <a:xfrm>
            <a:off x="5861783" y="2439861"/>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schemeClr val="bg1">
                    <a:lumMod val="50000"/>
                  </a:schemeClr>
                </a:solidFill>
                <a:latin typeface="Arial" pitchFamily="34" charset="0"/>
                <a:ea typeface="微软雅黑" pitchFamily="34" charset="-122"/>
              </a:rPr>
              <a:t>安卓</a:t>
            </a:r>
            <a:r>
              <a:rPr lang="en-US" altLang="zh-CN" sz="1000" dirty="0" smtClean="0">
                <a:solidFill>
                  <a:schemeClr val="bg1">
                    <a:lumMod val="50000"/>
                  </a:schemeClr>
                </a:solidFill>
                <a:latin typeface="Arial" pitchFamily="34" charset="0"/>
                <a:ea typeface="微软雅黑" pitchFamily="34" charset="-122"/>
              </a:rPr>
              <a:t>5.0</a:t>
            </a:r>
            <a:r>
              <a:rPr lang="zh-CN" altLang="en-US" sz="1000" dirty="0" smtClean="0">
                <a:solidFill>
                  <a:schemeClr val="bg1">
                    <a:lumMod val="50000"/>
                  </a:schemeClr>
                </a:solidFill>
                <a:latin typeface="Arial" pitchFamily="34" charset="0"/>
                <a:ea typeface="微软雅黑" pitchFamily="34" charset="-122"/>
              </a:rPr>
              <a:t>以上手机用户</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3" name="圆角矩形 132"/>
          <p:cNvSpPr/>
          <p:nvPr/>
        </p:nvSpPr>
        <p:spPr>
          <a:xfrm>
            <a:off x="5861784" y="21094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面向平台</a:t>
            </a:r>
            <a:endParaRPr lang="zh-CN" altLang="en-US" sz="1000" dirty="0">
              <a:ln w="6350">
                <a:noFill/>
              </a:ln>
              <a:solidFill>
                <a:schemeClr val="bg1"/>
              </a:solidFill>
              <a:latin typeface="Impact" pitchFamily="34" charset="0"/>
              <a:ea typeface="微软雅黑" pitchFamily="34" charset="-122"/>
            </a:endParaRPr>
          </a:p>
        </p:txBody>
      </p:sp>
      <p:sp>
        <p:nvSpPr>
          <p:cNvPr id="134" name="任意多边形 133"/>
          <p:cNvSpPr/>
          <p:nvPr/>
        </p:nvSpPr>
        <p:spPr>
          <a:xfrm>
            <a:off x="2821797" y="1386706"/>
            <a:ext cx="2823964" cy="1384564"/>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5" name="任意多边形 134"/>
          <p:cNvSpPr/>
          <p:nvPr/>
        </p:nvSpPr>
        <p:spPr>
          <a:xfrm>
            <a:off x="3380596" y="2232549"/>
            <a:ext cx="2254868" cy="753255"/>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任意多边形 135"/>
          <p:cNvSpPr/>
          <p:nvPr/>
        </p:nvSpPr>
        <p:spPr>
          <a:xfrm>
            <a:off x="3799697" y="3102611"/>
            <a:ext cx="1835767" cy="4571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7" name="任意多边形 136"/>
          <p:cNvSpPr/>
          <p:nvPr/>
        </p:nvSpPr>
        <p:spPr>
          <a:xfrm>
            <a:off x="3380597" y="3326131"/>
            <a:ext cx="2254868" cy="659020"/>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5861783" y="332187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5861784" y="299145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软件成品</a:t>
            </a:r>
            <a:endParaRPr lang="zh-CN" altLang="en-US" sz="1000" dirty="0">
              <a:ln w="6350">
                <a:noFill/>
              </a:ln>
              <a:solidFill>
                <a:schemeClr val="bg1"/>
              </a:solidFill>
              <a:latin typeface="Impact" pitchFamily="34" charset="0"/>
              <a:ea typeface="微软雅黑" pitchFamily="34" charset="-122"/>
            </a:endParaRPr>
          </a:p>
        </p:txBody>
      </p:sp>
      <p:sp>
        <p:nvSpPr>
          <p:cNvPr id="140" name="Rectangle 66"/>
          <p:cNvSpPr>
            <a:spLocks noChangeArrowheads="1"/>
          </p:cNvSpPr>
          <p:nvPr/>
        </p:nvSpPr>
        <p:spPr bwMode="auto">
          <a:xfrm>
            <a:off x="5861783" y="4192461"/>
            <a:ext cx="27699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在美工处理上会有不足，在整体功能上将需求设想表现出来了。</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1" name="圆角矩形 140"/>
          <p:cNvSpPr/>
          <p:nvPr/>
        </p:nvSpPr>
        <p:spPr>
          <a:xfrm>
            <a:off x="5861784" y="38620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成品效果</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14:presetBounceEnd="60000">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14:bounceEnd="60000">
                                          <p:cBhvr additive="base">
                                            <p:cTn id="27" dur="500" fill="hold"/>
                                            <p:tgtEl>
                                              <p:spTgt spid="1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14:presetBounceEnd="60000">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14:bounceEnd="60000">
                                          <p:cBhvr additive="base">
                                            <p:cTn id="36" dur="500" fill="hold"/>
                                            <p:tgtEl>
                                              <p:spTgt spid="133"/>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14:presetBounceEnd="60000">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14:bounceEnd="60000">
                                          <p:cBhvr additive="base">
                                            <p:cTn id="45" dur="500" fill="hold"/>
                                            <p:tgtEl>
                                              <p:spTgt spid="139"/>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14:presetBounceEnd="60000">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14:bounceEnd="60000">
                                          <p:cBhvr additive="base">
                                            <p:cTn id="54" dur="500" fill="hold"/>
                                            <p:tgtEl>
                                              <p:spTgt spid="141"/>
                                            </p:tgtEl>
                                            <p:attrNameLst>
                                              <p:attrName>ppt_x</p:attrName>
                                            </p:attrNameLst>
                                          </p:cBhvr>
                                          <p:tavLst>
                                            <p:tav tm="0">
                                              <p:val>
                                                <p:strVal val="1+#ppt_w/2"/>
                                              </p:val>
                                            </p:tav>
                                            <p:tav tm="100000">
                                              <p:val>
                                                <p:strVal val="#ppt_x"/>
                                              </p:val>
                                            </p:tav>
                                          </p:tavLst>
                                        </p:anim>
                                        <p:anim calcmode="lin" valueType="num" p14:bounceEnd="60000">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cBhvr additive="base">
                                            <p:cTn id="36" dur="500" fill="hold"/>
                                            <p:tgtEl>
                                              <p:spTgt spid="133"/>
                                            </p:tgtEl>
                                            <p:attrNameLst>
                                              <p:attrName>ppt_x</p:attrName>
                                            </p:attrNameLst>
                                          </p:cBhvr>
                                          <p:tavLst>
                                            <p:tav tm="0">
                                              <p:val>
                                                <p:strVal val="1+#ppt_w/2"/>
                                              </p:val>
                                            </p:tav>
                                            <p:tav tm="100000">
                                              <p:val>
                                                <p:strVal val="#ppt_x"/>
                                              </p:val>
                                            </p:tav>
                                          </p:tavLst>
                                        </p:anim>
                                        <p:anim calcmode="lin" valueType="num">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cBhvr additive="base">
                                            <p:cTn id="45" dur="500" fill="hold"/>
                                            <p:tgtEl>
                                              <p:spTgt spid="139"/>
                                            </p:tgtEl>
                                            <p:attrNameLst>
                                              <p:attrName>ppt_x</p:attrName>
                                            </p:attrNameLst>
                                          </p:cBhvr>
                                          <p:tavLst>
                                            <p:tav tm="0">
                                              <p:val>
                                                <p:strVal val="1+#ppt_w/2"/>
                                              </p:val>
                                            </p:tav>
                                            <p:tav tm="100000">
                                              <p:val>
                                                <p:strVal val="#ppt_x"/>
                                              </p:val>
                                            </p:tav>
                                          </p:tavLst>
                                        </p:anim>
                                        <p:anim calcmode="lin" valueType="num">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文本框 124"/>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用户回访</a:t>
            </a:r>
            <a:endParaRPr lang="zh-CN" altLang="en-US" sz="1400" b="1" dirty="0">
              <a:solidFill>
                <a:srgbClr val="354454"/>
              </a:solidFill>
              <a:latin typeface="微软雅黑" pitchFamily="34" charset="-122"/>
              <a:ea typeface="微软雅黑"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1258785"/>
            <a:ext cx="1728192" cy="345638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451" y="1271748"/>
            <a:ext cx="1683639" cy="336727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642" y="1330062"/>
            <a:ext cx="1634769" cy="3269538"/>
          </a:xfrm>
          <a:prstGeom prst="rect">
            <a:avLst/>
          </a:prstGeom>
        </p:spPr>
      </p:pic>
    </p:spTree>
    <p:extLst>
      <p:ext uri="{BB962C8B-B14F-4D97-AF65-F5344CB8AC3E}">
        <p14:creationId xmlns:p14="http://schemas.microsoft.com/office/powerpoint/2010/main" val="1222518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文本框 124"/>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用户回访</a:t>
            </a:r>
            <a:endParaRPr lang="zh-CN" altLang="en-US" sz="1400" b="1" dirty="0">
              <a:solidFill>
                <a:srgbClr val="354454"/>
              </a:solidFill>
              <a:latin typeface="微软雅黑" pitchFamily="34" charset="-122"/>
              <a:ea typeface="微软雅黑"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4572" y="1510122"/>
            <a:ext cx="1637870" cy="3275739"/>
          </a:xfrm>
          <a:prstGeom prst="rect">
            <a:avLst/>
          </a:prstGeom>
        </p:spPr>
      </p:pic>
      <p:sp>
        <p:nvSpPr>
          <p:cNvPr id="4" name="文本框 3"/>
          <p:cNvSpPr txBox="1"/>
          <p:nvPr/>
        </p:nvSpPr>
        <p:spPr>
          <a:xfrm>
            <a:off x="4561088" y="1510122"/>
            <a:ext cx="3395288" cy="1754326"/>
          </a:xfrm>
          <a:prstGeom prst="rect">
            <a:avLst/>
          </a:prstGeom>
          <a:noFill/>
        </p:spPr>
        <p:txBody>
          <a:bodyPr wrap="square" rtlCol="0">
            <a:spAutoFit/>
          </a:bodyPr>
          <a:lstStyle/>
          <a:p>
            <a:r>
              <a:rPr lang="zh-CN" altLang="en-US" dirty="0" smtClean="0"/>
              <a:t>此外，给用户测试后还是出现了一些</a:t>
            </a:r>
            <a:r>
              <a:rPr lang="en-US" altLang="zh-CN" dirty="0" smtClean="0"/>
              <a:t>bug</a:t>
            </a:r>
            <a:r>
              <a:rPr lang="zh-CN" altLang="en-US" dirty="0" smtClean="0"/>
              <a:t>，在进行改进后，用户对游戏的满意度有所</a:t>
            </a:r>
            <a:r>
              <a:rPr lang="zh-CN" altLang="en-US" smtClean="0"/>
              <a:t>提升</a:t>
            </a:r>
            <a:r>
              <a:rPr lang="zh-CN" altLang="en-US" smtClean="0"/>
              <a:t>。总结用户的体验，用户对于游戏道具还是有所肯定，但是对于游戏的画风和部分游戏过程有所诟病。</a:t>
            </a:r>
            <a:endParaRPr lang="zh-CN" altLang="en-US" dirty="0"/>
          </a:p>
        </p:txBody>
      </p:sp>
    </p:spTree>
    <p:extLst>
      <p:ext uri="{BB962C8B-B14F-4D97-AF65-F5344CB8AC3E}">
        <p14:creationId xmlns:p14="http://schemas.microsoft.com/office/powerpoint/2010/main" val="36492125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关键技术</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实践难点</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03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遇到的</a:t>
            </a:r>
            <a:r>
              <a:rPr lang="zh-CN" altLang="en-US" sz="2400" b="1" dirty="0" smtClean="0">
                <a:ln w="6350">
                  <a:noFill/>
                </a:ln>
                <a:solidFill>
                  <a:srgbClr val="37B0E8"/>
                </a:solidFill>
                <a:latin typeface="微软雅黑" pitchFamily="34" charset="-122"/>
                <a:ea typeface="微软雅黑" pitchFamily="34" charset="-122"/>
              </a:rPr>
              <a:t>难点</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关键技术</a:t>
            </a:r>
          </a:p>
        </p:txBody>
      </p:sp>
      <p:grpSp>
        <p:nvGrpSpPr>
          <p:cNvPr id="32" name="组合 31"/>
          <p:cNvGrpSpPr/>
          <p:nvPr/>
        </p:nvGrpSpPr>
        <p:grpSpPr>
          <a:xfrm>
            <a:off x="4062014" y="1736458"/>
            <a:ext cx="2235998" cy="2240760"/>
            <a:chOff x="3414826" y="1736458"/>
            <a:chExt cx="2235998" cy="2240760"/>
          </a:xfrm>
        </p:grpSpPr>
        <p:sp>
          <p:nvSpPr>
            <p:cNvPr id="33" name="Freeform 30"/>
            <p:cNvSpPr/>
            <p:nvPr/>
          </p:nvSpPr>
          <p:spPr bwMode="auto">
            <a:xfrm>
              <a:off x="3414826" y="286040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34" name="Freeform 30"/>
            <p:cNvSpPr/>
            <p:nvPr/>
          </p:nvSpPr>
          <p:spPr bwMode="auto">
            <a:xfrm>
              <a:off x="4534014" y="173645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38" name="组合 37"/>
          <p:cNvGrpSpPr/>
          <p:nvPr/>
        </p:nvGrpSpPr>
        <p:grpSpPr>
          <a:xfrm>
            <a:off x="4138178" y="1750745"/>
            <a:ext cx="2232682" cy="2226473"/>
            <a:chOff x="3490990" y="1750745"/>
            <a:chExt cx="2232682" cy="2226473"/>
          </a:xfrm>
        </p:grpSpPr>
        <p:sp>
          <p:nvSpPr>
            <p:cNvPr id="39" name="Freeform 33"/>
            <p:cNvSpPr/>
            <p:nvPr/>
          </p:nvSpPr>
          <p:spPr bwMode="auto">
            <a:xfrm>
              <a:off x="4605415" y="2860408"/>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0" name="Freeform 33"/>
            <p:cNvSpPr/>
            <p:nvPr/>
          </p:nvSpPr>
          <p:spPr bwMode="auto">
            <a:xfrm>
              <a:off x="3490990" y="1750745"/>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41" name="组合 40"/>
          <p:cNvGrpSpPr/>
          <p:nvPr/>
        </p:nvGrpSpPr>
        <p:grpSpPr>
          <a:xfrm>
            <a:off x="4133416" y="1671265"/>
            <a:ext cx="2237444" cy="2235997"/>
            <a:chOff x="3486228" y="1671265"/>
            <a:chExt cx="2237444" cy="2235997"/>
          </a:xfrm>
        </p:grpSpPr>
        <p:sp>
          <p:nvSpPr>
            <p:cNvPr id="42" name="Freeform 32"/>
            <p:cNvSpPr/>
            <p:nvPr/>
          </p:nvSpPr>
          <p:spPr bwMode="auto">
            <a:xfrm>
              <a:off x="4605415" y="1671265"/>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9" name="Freeform 32"/>
            <p:cNvSpPr/>
            <p:nvPr/>
          </p:nvSpPr>
          <p:spPr bwMode="auto">
            <a:xfrm>
              <a:off x="3486228" y="2790452"/>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50" name="组合 49"/>
          <p:cNvGrpSpPr/>
          <p:nvPr/>
        </p:nvGrpSpPr>
        <p:grpSpPr>
          <a:xfrm>
            <a:off x="4067511" y="1669144"/>
            <a:ext cx="2232682" cy="2231235"/>
            <a:chOff x="3420323" y="1669144"/>
            <a:chExt cx="2232682" cy="2231235"/>
          </a:xfrm>
        </p:grpSpPr>
        <p:sp>
          <p:nvSpPr>
            <p:cNvPr id="51" name="Freeform 33"/>
            <p:cNvSpPr/>
            <p:nvPr/>
          </p:nvSpPr>
          <p:spPr bwMode="auto">
            <a:xfrm>
              <a:off x="3420323" y="1669144"/>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52" name="Freeform 33"/>
            <p:cNvSpPr/>
            <p:nvPr/>
          </p:nvSpPr>
          <p:spPr bwMode="auto">
            <a:xfrm>
              <a:off x="4534748" y="2783569"/>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sp>
        <p:nvSpPr>
          <p:cNvPr id="53" name="Rectangle 66"/>
          <p:cNvSpPr>
            <a:spLocks noChangeArrowheads="1"/>
          </p:cNvSpPr>
          <p:nvPr/>
        </p:nvSpPr>
        <p:spPr bwMode="auto">
          <a:xfrm>
            <a:off x="6659348" y="3333991"/>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游戏美工外包</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游戏素材搜寻</a:t>
            </a:r>
            <a:endParaRPr lang="zh-CN" altLang="zh-CN" sz="1000" dirty="0">
              <a:solidFill>
                <a:prstClr val="black">
                  <a:lumMod val="50000"/>
                  <a:lumOff val="50000"/>
                </a:prstClr>
              </a:solidFill>
              <a:latin typeface="Arial" pitchFamily="34" charset="0"/>
              <a:ea typeface="微软雅黑" pitchFamily="34" charset="-122"/>
            </a:endParaRPr>
          </a:p>
        </p:txBody>
      </p:sp>
      <p:sp>
        <p:nvSpPr>
          <p:cNvPr id="54" name="圆角矩形 53"/>
          <p:cNvSpPr/>
          <p:nvPr/>
        </p:nvSpPr>
        <p:spPr>
          <a:xfrm>
            <a:off x="6659348" y="30035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关键技术四</a:t>
            </a:r>
          </a:p>
        </p:txBody>
      </p:sp>
      <p:sp>
        <p:nvSpPr>
          <p:cNvPr id="55" name="Rectangle 66"/>
          <p:cNvSpPr>
            <a:spLocks noChangeArrowheads="1"/>
          </p:cNvSpPr>
          <p:nvPr/>
        </p:nvSpPr>
        <p:spPr bwMode="auto">
          <a:xfrm>
            <a:off x="6659348" y="2037847"/>
            <a:ext cx="210395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阿里云服务器</a:t>
            </a:r>
            <a:endParaRPr lang="zh-CN" altLang="zh-CN" sz="1000" dirty="0">
              <a:solidFill>
                <a:prstClr val="black">
                  <a:lumMod val="50000"/>
                  <a:lumOff val="50000"/>
                </a:prstClr>
              </a:solidFill>
              <a:latin typeface="Arial" pitchFamily="34" charset="0"/>
              <a:ea typeface="微软雅黑" pitchFamily="34" charset="-122"/>
            </a:endParaRPr>
          </a:p>
        </p:txBody>
      </p:sp>
      <p:sp>
        <p:nvSpPr>
          <p:cNvPr id="56" name="圆角矩形 55"/>
          <p:cNvSpPr/>
          <p:nvPr/>
        </p:nvSpPr>
        <p:spPr>
          <a:xfrm>
            <a:off x="6659348" y="1707424"/>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关键技术二</a:t>
            </a:r>
          </a:p>
        </p:txBody>
      </p:sp>
      <p:sp>
        <p:nvSpPr>
          <p:cNvPr id="57" name="Rectangle 66"/>
          <p:cNvSpPr>
            <a:spLocks noChangeArrowheads="1"/>
          </p:cNvSpPr>
          <p:nvPr/>
        </p:nvSpPr>
        <p:spPr bwMode="auto">
          <a:xfrm>
            <a:off x="1675075" y="2037847"/>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游戏开发引擎</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Visual studio</a:t>
            </a:r>
            <a:r>
              <a:rPr lang="zh-CN" altLang="en-US" sz="1000" dirty="0" smtClean="0">
                <a:solidFill>
                  <a:prstClr val="black">
                    <a:lumMod val="50000"/>
                    <a:lumOff val="50000"/>
                  </a:prstClr>
                </a:solidFill>
                <a:latin typeface="Arial" pitchFamily="34" charset="0"/>
                <a:ea typeface="微软雅黑" pitchFamily="34" charset="-122"/>
              </a:rPr>
              <a:t>脚本代码编写软件</a:t>
            </a:r>
            <a:endParaRPr lang="zh-CN" altLang="zh-CN" sz="1000" dirty="0">
              <a:solidFill>
                <a:prstClr val="black">
                  <a:lumMod val="50000"/>
                  <a:lumOff val="50000"/>
                </a:prstClr>
              </a:solidFill>
              <a:latin typeface="Arial" pitchFamily="34" charset="0"/>
              <a:ea typeface="微软雅黑" pitchFamily="34" charset="-122"/>
            </a:endParaRPr>
          </a:p>
        </p:txBody>
      </p:sp>
      <p:sp>
        <p:nvSpPr>
          <p:cNvPr id="58" name="圆角矩形 57"/>
          <p:cNvSpPr/>
          <p:nvPr/>
        </p:nvSpPr>
        <p:spPr>
          <a:xfrm>
            <a:off x="2698908" y="1707424"/>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关键技术一</a:t>
            </a:r>
          </a:p>
        </p:txBody>
      </p:sp>
      <p:sp>
        <p:nvSpPr>
          <p:cNvPr id="59" name="Rectangle 66"/>
          <p:cNvSpPr>
            <a:spLocks noChangeArrowheads="1"/>
          </p:cNvSpPr>
          <p:nvPr/>
        </p:nvSpPr>
        <p:spPr bwMode="auto">
          <a:xfrm>
            <a:off x="1691640" y="3333991"/>
            <a:ext cx="2103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相关挂件</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RP</a:t>
            </a:r>
            <a:r>
              <a:rPr lang="zh-CN" altLang="en-US" sz="1000" dirty="0" smtClean="0">
                <a:solidFill>
                  <a:prstClr val="black">
                    <a:lumMod val="50000"/>
                    <a:lumOff val="50000"/>
                  </a:prstClr>
                </a:solidFill>
                <a:latin typeface="Arial" pitchFamily="34" charset="0"/>
                <a:ea typeface="微软雅黑" pitchFamily="34" charset="-122"/>
              </a:rPr>
              <a:t>处理工具</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软件测试工具</a:t>
            </a:r>
            <a:endParaRPr lang="zh-CN" altLang="zh-CN" sz="1000" dirty="0">
              <a:solidFill>
                <a:prstClr val="black">
                  <a:lumMod val="50000"/>
                  <a:lumOff val="50000"/>
                </a:prstClr>
              </a:solidFill>
              <a:latin typeface="Arial" pitchFamily="34" charset="0"/>
              <a:ea typeface="微软雅黑" pitchFamily="34" charset="-122"/>
            </a:endParaRPr>
          </a:p>
        </p:txBody>
      </p:sp>
      <p:sp>
        <p:nvSpPr>
          <p:cNvPr id="60" name="圆角矩形 59"/>
          <p:cNvSpPr/>
          <p:nvPr/>
        </p:nvSpPr>
        <p:spPr>
          <a:xfrm>
            <a:off x="2698908" y="300356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关键技术三</a:t>
            </a:r>
          </a:p>
        </p:txBody>
      </p:sp>
      <p:grpSp>
        <p:nvGrpSpPr>
          <p:cNvPr id="61" name="组合 60"/>
          <p:cNvGrpSpPr/>
          <p:nvPr/>
        </p:nvGrpSpPr>
        <p:grpSpPr>
          <a:xfrm>
            <a:off x="4457897" y="3089598"/>
            <a:ext cx="373731" cy="667155"/>
            <a:chOff x="4062413" y="3968750"/>
            <a:chExt cx="192088" cy="342901"/>
          </a:xfrm>
          <a:solidFill>
            <a:schemeClr val="tx1">
              <a:lumMod val="65000"/>
              <a:lumOff val="35000"/>
            </a:schemeClr>
          </a:solidFill>
        </p:grpSpPr>
        <p:sp>
          <p:nvSpPr>
            <p:cNvPr id="62" name="Freeform 37"/>
            <p:cNvSpPr/>
            <p:nvPr/>
          </p:nvSpPr>
          <p:spPr bwMode="auto">
            <a:xfrm>
              <a:off x="4116388" y="3968750"/>
              <a:ext cx="69850" cy="71438"/>
            </a:xfrm>
            <a:custGeom>
              <a:avLst/>
              <a:gdLst>
                <a:gd name="T0" fmla="*/ 1 w 23"/>
                <a:gd name="T1" fmla="*/ 14 h 24"/>
                <a:gd name="T2" fmla="*/ 12 w 23"/>
                <a:gd name="T3" fmla="*/ 24 h 24"/>
                <a:gd name="T4" fmla="*/ 22 w 23"/>
                <a:gd name="T5" fmla="*/ 14 h 24"/>
                <a:gd name="T6" fmla="*/ 23 w 23"/>
                <a:gd name="T7" fmla="*/ 12 h 24"/>
                <a:gd name="T8" fmla="*/ 22 w 23"/>
                <a:gd name="T9" fmla="*/ 9 h 24"/>
                <a:gd name="T10" fmla="*/ 22 w 23"/>
                <a:gd name="T11" fmla="*/ 9 h 24"/>
                <a:gd name="T12" fmla="*/ 13 w 23"/>
                <a:gd name="T13" fmla="*/ 0 h 24"/>
                <a:gd name="T14" fmla="*/ 14 w 23"/>
                <a:gd name="T15" fmla="*/ 0 h 24"/>
                <a:gd name="T16" fmla="*/ 11 w 23"/>
                <a:gd name="T17" fmla="*/ 0 h 24"/>
                <a:gd name="T18" fmla="*/ 9 w 23"/>
                <a:gd name="T19" fmla="*/ 0 h 24"/>
                <a:gd name="T20" fmla="*/ 11 w 23"/>
                <a:gd name="T21" fmla="*/ 0 h 24"/>
                <a:gd name="T22" fmla="*/ 10 w 23"/>
                <a:gd name="T23" fmla="*/ 0 h 24"/>
                <a:gd name="T24" fmla="*/ 7 w 23"/>
                <a:gd name="T25" fmla="*/ 1 h 24"/>
                <a:gd name="T26" fmla="*/ 8 w 23"/>
                <a:gd name="T27" fmla="*/ 1 h 24"/>
                <a:gd name="T28" fmla="*/ 1 w 23"/>
                <a:gd name="T29" fmla="*/ 9 h 24"/>
                <a:gd name="T30" fmla="*/ 1 w 23"/>
                <a:gd name="T31" fmla="*/ 9 h 24"/>
                <a:gd name="T32" fmla="*/ 0 w 23"/>
                <a:gd name="T33" fmla="*/ 12 h 24"/>
                <a:gd name="T34" fmla="*/ 1 w 23"/>
                <a:gd name="T3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4">
                  <a:moveTo>
                    <a:pt x="1" y="14"/>
                  </a:moveTo>
                  <a:cubicBezTo>
                    <a:pt x="3" y="20"/>
                    <a:pt x="7" y="24"/>
                    <a:pt x="12" y="24"/>
                  </a:cubicBezTo>
                  <a:cubicBezTo>
                    <a:pt x="17" y="24"/>
                    <a:pt x="21" y="20"/>
                    <a:pt x="22" y="14"/>
                  </a:cubicBezTo>
                  <a:cubicBezTo>
                    <a:pt x="23" y="14"/>
                    <a:pt x="23" y="13"/>
                    <a:pt x="23" y="12"/>
                  </a:cubicBezTo>
                  <a:cubicBezTo>
                    <a:pt x="23" y="10"/>
                    <a:pt x="23" y="9"/>
                    <a:pt x="22" y="9"/>
                  </a:cubicBezTo>
                  <a:cubicBezTo>
                    <a:pt x="22" y="9"/>
                    <a:pt x="22" y="9"/>
                    <a:pt x="22" y="9"/>
                  </a:cubicBezTo>
                  <a:cubicBezTo>
                    <a:pt x="21" y="4"/>
                    <a:pt x="17" y="1"/>
                    <a:pt x="13" y="0"/>
                  </a:cubicBezTo>
                  <a:cubicBezTo>
                    <a:pt x="14" y="0"/>
                    <a:pt x="14" y="0"/>
                    <a:pt x="14" y="0"/>
                  </a:cubicBezTo>
                  <a:cubicBezTo>
                    <a:pt x="13" y="0"/>
                    <a:pt x="12" y="0"/>
                    <a:pt x="11" y="0"/>
                  </a:cubicBezTo>
                  <a:cubicBezTo>
                    <a:pt x="11" y="0"/>
                    <a:pt x="10" y="0"/>
                    <a:pt x="9" y="0"/>
                  </a:cubicBezTo>
                  <a:cubicBezTo>
                    <a:pt x="9" y="0"/>
                    <a:pt x="10" y="0"/>
                    <a:pt x="11" y="0"/>
                  </a:cubicBezTo>
                  <a:cubicBezTo>
                    <a:pt x="11" y="0"/>
                    <a:pt x="10" y="0"/>
                    <a:pt x="10" y="0"/>
                  </a:cubicBezTo>
                  <a:cubicBezTo>
                    <a:pt x="9" y="0"/>
                    <a:pt x="8" y="0"/>
                    <a:pt x="7" y="1"/>
                  </a:cubicBezTo>
                  <a:cubicBezTo>
                    <a:pt x="7" y="1"/>
                    <a:pt x="7" y="1"/>
                    <a:pt x="8" y="1"/>
                  </a:cubicBezTo>
                  <a:cubicBezTo>
                    <a:pt x="5" y="2"/>
                    <a:pt x="2" y="5"/>
                    <a:pt x="1" y="9"/>
                  </a:cubicBezTo>
                  <a:cubicBezTo>
                    <a:pt x="1" y="9"/>
                    <a:pt x="1" y="9"/>
                    <a:pt x="1" y="9"/>
                  </a:cubicBezTo>
                  <a:cubicBezTo>
                    <a:pt x="0" y="9"/>
                    <a:pt x="0" y="10"/>
                    <a:pt x="0" y="12"/>
                  </a:cubicBezTo>
                  <a:cubicBezTo>
                    <a:pt x="0" y="13"/>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8"/>
            <p:cNvSpPr/>
            <p:nvPr/>
          </p:nvSpPr>
          <p:spPr bwMode="auto">
            <a:xfrm>
              <a:off x="4062413" y="4052888"/>
              <a:ext cx="192088" cy="258763"/>
            </a:xfrm>
            <a:custGeom>
              <a:avLst/>
              <a:gdLst>
                <a:gd name="T0" fmla="*/ 62 w 64"/>
                <a:gd name="T1" fmla="*/ 10 h 86"/>
                <a:gd name="T2" fmla="*/ 56 w 64"/>
                <a:gd name="T3" fmla="*/ 10 h 86"/>
                <a:gd name="T4" fmla="*/ 51 w 64"/>
                <a:gd name="T5" fmla="*/ 16 h 86"/>
                <a:gd name="T6" fmla="*/ 48 w 64"/>
                <a:gd name="T7" fmla="*/ 8 h 86"/>
                <a:gd name="T8" fmla="*/ 46 w 64"/>
                <a:gd name="T9" fmla="*/ 4 h 86"/>
                <a:gd name="T10" fmla="*/ 44 w 64"/>
                <a:gd name="T11" fmla="*/ 1 h 86"/>
                <a:gd name="T12" fmla="*/ 44 w 64"/>
                <a:gd name="T13" fmla="*/ 1 h 86"/>
                <a:gd name="T14" fmla="*/ 39 w 64"/>
                <a:gd name="T15" fmla="*/ 0 h 86"/>
                <a:gd name="T16" fmla="*/ 36 w 64"/>
                <a:gd name="T17" fmla="*/ 0 h 86"/>
                <a:gd name="T18" fmla="*/ 36 w 64"/>
                <a:gd name="T19" fmla="*/ 3 h 86"/>
                <a:gd name="T20" fmla="*/ 33 w 64"/>
                <a:gd name="T21" fmla="*/ 13 h 86"/>
                <a:gd name="T22" fmla="*/ 32 w 64"/>
                <a:gd name="T23" fmla="*/ 5 h 86"/>
                <a:gd name="T24" fmla="*/ 32 w 64"/>
                <a:gd name="T25" fmla="*/ 5 h 86"/>
                <a:gd name="T26" fmla="*/ 32 w 64"/>
                <a:gd name="T27" fmla="*/ 4 h 86"/>
                <a:gd name="T28" fmla="*/ 33 w 64"/>
                <a:gd name="T29" fmla="*/ 0 h 86"/>
                <a:gd name="T30" fmla="*/ 33 w 64"/>
                <a:gd name="T31" fmla="*/ 0 h 86"/>
                <a:gd name="T32" fmla="*/ 26 w 64"/>
                <a:gd name="T33" fmla="*/ 0 h 86"/>
                <a:gd name="T34" fmla="*/ 26 w 64"/>
                <a:gd name="T35" fmla="*/ 0 h 86"/>
                <a:gd name="T36" fmla="*/ 27 w 64"/>
                <a:gd name="T37" fmla="*/ 4 h 86"/>
                <a:gd name="T38" fmla="*/ 27 w 64"/>
                <a:gd name="T39" fmla="*/ 5 h 86"/>
                <a:gd name="T40" fmla="*/ 27 w 64"/>
                <a:gd name="T41" fmla="*/ 5 h 86"/>
                <a:gd name="T42" fmla="*/ 26 w 64"/>
                <a:gd name="T43" fmla="*/ 13 h 86"/>
                <a:gd name="T44" fmla="*/ 23 w 64"/>
                <a:gd name="T45" fmla="*/ 3 h 86"/>
                <a:gd name="T46" fmla="*/ 23 w 64"/>
                <a:gd name="T47" fmla="*/ 0 h 86"/>
                <a:gd name="T48" fmla="*/ 20 w 64"/>
                <a:gd name="T49" fmla="*/ 0 h 86"/>
                <a:gd name="T50" fmla="*/ 15 w 64"/>
                <a:gd name="T51" fmla="*/ 1 h 86"/>
                <a:gd name="T52" fmla="*/ 15 w 64"/>
                <a:gd name="T53" fmla="*/ 1 h 86"/>
                <a:gd name="T54" fmla="*/ 13 w 64"/>
                <a:gd name="T55" fmla="*/ 4 h 86"/>
                <a:gd name="T56" fmla="*/ 11 w 64"/>
                <a:gd name="T57" fmla="*/ 8 h 86"/>
                <a:gd name="T58" fmla="*/ 1 w 64"/>
                <a:gd name="T59" fmla="*/ 35 h 86"/>
                <a:gd name="T60" fmla="*/ 4 w 64"/>
                <a:gd name="T61" fmla="*/ 40 h 86"/>
                <a:gd name="T62" fmla="*/ 10 w 64"/>
                <a:gd name="T63" fmla="*/ 37 h 86"/>
                <a:gd name="T64" fmla="*/ 17 w 64"/>
                <a:gd name="T65" fmla="*/ 21 h 86"/>
                <a:gd name="T66" fmla="*/ 17 w 64"/>
                <a:gd name="T67" fmla="*/ 31 h 86"/>
                <a:gd name="T68" fmla="*/ 17 w 64"/>
                <a:gd name="T69" fmla="*/ 31 h 86"/>
                <a:gd name="T70" fmla="*/ 17 w 64"/>
                <a:gd name="T71" fmla="*/ 31 h 86"/>
                <a:gd name="T72" fmla="*/ 17 w 64"/>
                <a:gd name="T73" fmla="*/ 80 h 86"/>
                <a:gd name="T74" fmla="*/ 22 w 64"/>
                <a:gd name="T75" fmla="*/ 86 h 86"/>
                <a:gd name="T76" fmla="*/ 28 w 64"/>
                <a:gd name="T77" fmla="*/ 80 h 86"/>
                <a:gd name="T78" fmla="*/ 28 w 64"/>
                <a:gd name="T79" fmla="*/ 41 h 86"/>
                <a:gd name="T80" fmla="*/ 31 w 64"/>
                <a:gd name="T81" fmla="*/ 41 h 86"/>
                <a:gd name="T82" fmla="*/ 31 w 64"/>
                <a:gd name="T83" fmla="*/ 80 h 86"/>
                <a:gd name="T84" fmla="*/ 37 w 64"/>
                <a:gd name="T85" fmla="*/ 86 h 86"/>
                <a:gd name="T86" fmla="*/ 42 w 64"/>
                <a:gd name="T87" fmla="*/ 80 h 86"/>
                <a:gd name="T88" fmla="*/ 42 w 64"/>
                <a:gd name="T89" fmla="*/ 31 h 86"/>
                <a:gd name="T90" fmla="*/ 42 w 64"/>
                <a:gd name="T91" fmla="*/ 31 h 86"/>
                <a:gd name="T92" fmla="*/ 42 w 64"/>
                <a:gd name="T93" fmla="*/ 31 h 86"/>
                <a:gd name="T94" fmla="*/ 42 w 64"/>
                <a:gd name="T95" fmla="*/ 20 h 86"/>
                <a:gd name="T96" fmla="*/ 44 w 64"/>
                <a:gd name="T97" fmla="*/ 26 h 86"/>
                <a:gd name="T98" fmla="*/ 46 w 64"/>
                <a:gd name="T99" fmla="*/ 28 h 86"/>
                <a:gd name="T100" fmla="*/ 51 w 64"/>
                <a:gd name="T101" fmla="*/ 28 h 86"/>
                <a:gd name="T102" fmla="*/ 54 w 64"/>
                <a:gd name="T103" fmla="*/ 25 h 86"/>
                <a:gd name="T104" fmla="*/ 62 w 64"/>
                <a:gd name="T105" fmla="*/ 16 h 86"/>
                <a:gd name="T106" fmla="*/ 62 w 64"/>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86">
                  <a:moveTo>
                    <a:pt x="62" y="10"/>
                  </a:moveTo>
                  <a:cubicBezTo>
                    <a:pt x="60" y="9"/>
                    <a:pt x="58" y="9"/>
                    <a:pt x="56" y="10"/>
                  </a:cubicBezTo>
                  <a:cubicBezTo>
                    <a:pt x="51" y="16"/>
                    <a:pt x="51" y="16"/>
                    <a:pt x="51" y="16"/>
                  </a:cubicBezTo>
                  <a:cubicBezTo>
                    <a:pt x="48" y="8"/>
                    <a:pt x="48" y="8"/>
                    <a:pt x="48" y="8"/>
                  </a:cubicBezTo>
                  <a:cubicBezTo>
                    <a:pt x="46" y="4"/>
                    <a:pt x="46" y="4"/>
                    <a:pt x="46" y="4"/>
                  </a:cubicBezTo>
                  <a:cubicBezTo>
                    <a:pt x="46" y="3"/>
                    <a:pt x="45" y="2"/>
                    <a:pt x="44" y="1"/>
                  </a:cubicBezTo>
                  <a:cubicBezTo>
                    <a:pt x="44" y="1"/>
                    <a:pt x="44" y="1"/>
                    <a:pt x="44" y="1"/>
                  </a:cubicBezTo>
                  <a:cubicBezTo>
                    <a:pt x="43" y="0"/>
                    <a:pt x="41" y="0"/>
                    <a:pt x="39" y="0"/>
                  </a:cubicBezTo>
                  <a:cubicBezTo>
                    <a:pt x="36" y="0"/>
                    <a:pt x="36" y="0"/>
                    <a:pt x="36" y="0"/>
                  </a:cubicBezTo>
                  <a:cubicBezTo>
                    <a:pt x="36" y="1"/>
                    <a:pt x="36" y="2"/>
                    <a:pt x="36" y="3"/>
                  </a:cubicBezTo>
                  <a:cubicBezTo>
                    <a:pt x="36" y="7"/>
                    <a:pt x="35" y="11"/>
                    <a:pt x="33" y="13"/>
                  </a:cubicBezTo>
                  <a:cubicBezTo>
                    <a:pt x="32" y="5"/>
                    <a:pt x="32" y="5"/>
                    <a:pt x="32" y="5"/>
                  </a:cubicBezTo>
                  <a:cubicBezTo>
                    <a:pt x="32" y="5"/>
                    <a:pt x="32" y="5"/>
                    <a:pt x="32" y="5"/>
                  </a:cubicBezTo>
                  <a:cubicBezTo>
                    <a:pt x="32" y="5"/>
                    <a:pt x="32" y="4"/>
                    <a:pt x="32" y="4"/>
                  </a:cubicBezTo>
                  <a:cubicBezTo>
                    <a:pt x="33" y="0"/>
                    <a:pt x="33" y="0"/>
                    <a:pt x="33" y="0"/>
                  </a:cubicBezTo>
                  <a:cubicBezTo>
                    <a:pt x="33" y="0"/>
                    <a:pt x="33" y="0"/>
                    <a:pt x="33" y="0"/>
                  </a:cubicBezTo>
                  <a:cubicBezTo>
                    <a:pt x="26" y="0"/>
                    <a:pt x="26" y="0"/>
                    <a:pt x="26" y="0"/>
                  </a:cubicBezTo>
                  <a:cubicBezTo>
                    <a:pt x="26" y="0"/>
                    <a:pt x="26" y="0"/>
                    <a:pt x="26" y="0"/>
                  </a:cubicBezTo>
                  <a:cubicBezTo>
                    <a:pt x="27" y="4"/>
                    <a:pt x="27" y="4"/>
                    <a:pt x="27" y="4"/>
                  </a:cubicBezTo>
                  <a:cubicBezTo>
                    <a:pt x="27" y="4"/>
                    <a:pt x="27" y="5"/>
                    <a:pt x="27" y="5"/>
                  </a:cubicBezTo>
                  <a:cubicBezTo>
                    <a:pt x="27" y="5"/>
                    <a:pt x="27" y="5"/>
                    <a:pt x="27" y="5"/>
                  </a:cubicBezTo>
                  <a:cubicBezTo>
                    <a:pt x="26" y="13"/>
                    <a:pt x="26" y="13"/>
                    <a:pt x="26" y="13"/>
                  </a:cubicBezTo>
                  <a:cubicBezTo>
                    <a:pt x="24" y="11"/>
                    <a:pt x="23" y="7"/>
                    <a:pt x="23" y="3"/>
                  </a:cubicBezTo>
                  <a:cubicBezTo>
                    <a:pt x="23" y="2"/>
                    <a:pt x="23" y="1"/>
                    <a:pt x="23" y="0"/>
                  </a:cubicBezTo>
                  <a:cubicBezTo>
                    <a:pt x="20" y="0"/>
                    <a:pt x="20" y="0"/>
                    <a:pt x="20" y="0"/>
                  </a:cubicBezTo>
                  <a:cubicBezTo>
                    <a:pt x="18" y="0"/>
                    <a:pt x="16" y="0"/>
                    <a:pt x="15" y="1"/>
                  </a:cubicBezTo>
                  <a:cubicBezTo>
                    <a:pt x="15" y="1"/>
                    <a:pt x="15" y="1"/>
                    <a:pt x="15" y="1"/>
                  </a:cubicBezTo>
                  <a:cubicBezTo>
                    <a:pt x="14" y="2"/>
                    <a:pt x="13" y="3"/>
                    <a:pt x="13" y="4"/>
                  </a:cubicBezTo>
                  <a:cubicBezTo>
                    <a:pt x="11" y="8"/>
                    <a:pt x="11" y="8"/>
                    <a:pt x="11" y="8"/>
                  </a:cubicBezTo>
                  <a:cubicBezTo>
                    <a:pt x="1" y="35"/>
                    <a:pt x="1" y="35"/>
                    <a:pt x="1" y="35"/>
                  </a:cubicBezTo>
                  <a:cubicBezTo>
                    <a:pt x="0" y="37"/>
                    <a:pt x="2" y="39"/>
                    <a:pt x="4" y="40"/>
                  </a:cubicBezTo>
                  <a:cubicBezTo>
                    <a:pt x="7" y="41"/>
                    <a:pt x="10" y="40"/>
                    <a:pt x="10" y="37"/>
                  </a:cubicBezTo>
                  <a:cubicBezTo>
                    <a:pt x="17" y="21"/>
                    <a:pt x="17" y="21"/>
                    <a:pt x="17" y="21"/>
                  </a:cubicBezTo>
                  <a:cubicBezTo>
                    <a:pt x="17" y="31"/>
                    <a:pt x="17" y="31"/>
                    <a:pt x="17" y="31"/>
                  </a:cubicBezTo>
                  <a:cubicBezTo>
                    <a:pt x="17" y="31"/>
                    <a:pt x="17" y="31"/>
                    <a:pt x="17" y="31"/>
                  </a:cubicBezTo>
                  <a:cubicBezTo>
                    <a:pt x="17" y="31"/>
                    <a:pt x="17" y="31"/>
                    <a:pt x="17" y="31"/>
                  </a:cubicBezTo>
                  <a:cubicBezTo>
                    <a:pt x="17" y="80"/>
                    <a:pt x="17" y="80"/>
                    <a:pt x="17" y="80"/>
                  </a:cubicBezTo>
                  <a:cubicBezTo>
                    <a:pt x="17" y="83"/>
                    <a:pt x="19" y="86"/>
                    <a:pt x="22" y="86"/>
                  </a:cubicBezTo>
                  <a:cubicBezTo>
                    <a:pt x="25" y="86"/>
                    <a:pt x="28" y="83"/>
                    <a:pt x="28" y="80"/>
                  </a:cubicBezTo>
                  <a:cubicBezTo>
                    <a:pt x="28" y="41"/>
                    <a:pt x="28" y="41"/>
                    <a:pt x="28" y="41"/>
                  </a:cubicBezTo>
                  <a:cubicBezTo>
                    <a:pt x="31" y="41"/>
                    <a:pt x="31" y="41"/>
                    <a:pt x="31" y="41"/>
                  </a:cubicBezTo>
                  <a:cubicBezTo>
                    <a:pt x="31" y="80"/>
                    <a:pt x="31" y="80"/>
                    <a:pt x="31" y="80"/>
                  </a:cubicBezTo>
                  <a:cubicBezTo>
                    <a:pt x="31" y="83"/>
                    <a:pt x="33" y="86"/>
                    <a:pt x="37" y="86"/>
                  </a:cubicBezTo>
                  <a:cubicBezTo>
                    <a:pt x="40" y="86"/>
                    <a:pt x="42" y="83"/>
                    <a:pt x="42" y="80"/>
                  </a:cubicBezTo>
                  <a:cubicBezTo>
                    <a:pt x="42" y="31"/>
                    <a:pt x="42" y="31"/>
                    <a:pt x="42" y="31"/>
                  </a:cubicBezTo>
                  <a:cubicBezTo>
                    <a:pt x="42" y="31"/>
                    <a:pt x="42" y="31"/>
                    <a:pt x="42" y="31"/>
                  </a:cubicBezTo>
                  <a:cubicBezTo>
                    <a:pt x="42" y="31"/>
                    <a:pt x="42" y="31"/>
                    <a:pt x="42" y="31"/>
                  </a:cubicBezTo>
                  <a:cubicBezTo>
                    <a:pt x="42" y="20"/>
                    <a:pt x="42" y="20"/>
                    <a:pt x="42" y="20"/>
                  </a:cubicBezTo>
                  <a:cubicBezTo>
                    <a:pt x="44" y="26"/>
                    <a:pt x="44" y="26"/>
                    <a:pt x="44" y="26"/>
                  </a:cubicBezTo>
                  <a:cubicBezTo>
                    <a:pt x="45" y="27"/>
                    <a:pt x="45" y="27"/>
                    <a:pt x="46" y="28"/>
                  </a:cubicBezTo>
                  <a:cubicBezTo>
                    <a:pt x="47" y="30"/>
                    <a:pt x="50" y="29"/>
                    <a:pt x="51" y="28"/>
                  </a:cubicBezTo>
                  <a:cubicBezTo>
                    <a:pt x="54" y="25"/>
                    <a:pt x="54" y="25"/>
                    <a:pt x="54" y="25"/>
                  </a:cubicBezTo>
                  <a:cubicBezTo>
                    <a:pt x="62" y="16"/>
                    <a:pt x="62" y="16"/>
                    <a:pt x="62" y="16"/>
                  </a:cubicBezTo>
                  <a:cubicBezTo>
                    <a:pt x="64" y="14"/>
                    <a:pt x="63" y="12"/>
                    <a:pt x="6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Freeform 42"/>
          <p:cNvSpPr>
            <a:spLocks noEditPoints="1"/>
          </p:cNvSpPr>
          <p:nvPr/>
        </p:nvSpPr>
        <p:spPr bwMode="auto">
          <a:xfrm>
            <a:off x="4450613" y="2048104"/>
            <a:ext cx="369897" cy="391944"/>
          </a:xfrm>
          <a:custGeom>
            <a:avLst/>
            <a:gdLst>
              <a:gd name="T0" fmla="*/ 46 w 80"/>
              <a:gd name="T1" fmla="*/ 0 h 84"/>
              <a:gd name="T2" fmla="*/ 13 w 80"/>
              <a:gd name="T3" fmla="*/ 34 h 84"/>
              <a:gd name="T4" fmla="*/ 22 w 80"/>
              <a:gd name="T5" fmla="*/ 56 h 84"/>
              <a:gd name="T6" fmla="*/ 1 w 80"/>
              <a:gd name="T7" fmla="*/ 76 h 84"/>
              <a:gd name="T8" fmla="*/ 0 w 80"/>
              <a:gd name="T9" fmla="*/ 79 h 84"/>
              <a:gd name="T10" fmla="*/ 1 w 80"/>
              <a:gd name="T11" fmla="*/ 82 h 84"/>
              <a:gd name="T12" fmla="*/ 7 w 80"/>
              <a:gd name="T13" fmla="*/ 82 h 84"/>
              <a:gd name="T14" fmla="*/ 28 w 80"/>
              <a:gd name="T15" fmla="*/ 62 h 84"/>
              <a:gd name="T16" fmla="*/ 46 w 80"/>
              <a:gd name="T17" fmla="*/ 67 h 84"/>
              <a:gd name="T18" fmla="*/ 80 w 80"/>
              <a:gd name="T19" fmla="*/ 34 h 84"/>
              <a:gd name="T20" fmla="*/ 46 w 80"/>
              <a:gd name="T21" fmla="*/ 0 h 84"/>
              <a:gd name="T22" fmla="*/ 46 w 80"/>
              <a:gd name="T23" fmla="*/ 6 h 84"/>
              <a:gd name="T24" fmla="*/ 74 w 80"/>
              <a:gd name="T25" fmla="*/ 34 h 84"/>
              <a:gd name="T26" fmla="*/ 46 w 80"/>
              <a:gd name="T27" fmla="*/ 61 h 84"/>
              <a:gd name="T28" fmla="*/ 19 w 80"/>
              <a:gd name="T29" fmla="*/ 34 h 84"/>
              <a:gd name="T30" fmla="*/ 46 w 80"/>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4">
                <a:moveTo>
                  <a:pt x="46" y="0"/>
                </a:moveTo>
                <a:cubicBezTo>
                  <a:pt x="28" y="0"/>
                  <a:pt x="13" y="15"/>
                  <a:pt x="13" y="34"/>
                </a:cubicBezTo>
                <a:cubicBezTo>
                  <a:pt x="13" y="42"/>
                  <a:pt x="16" y="50"/>
                  <a:pt x="22" y="56"/>
                </a:cubicBezTo>
                <a:cubicBezTo>
                  <a:pt x="1" y="76"/>
                  <a:pt x="1" y="76"/>
                  <a:pt x="1" y="76"/>
                </a:cubicBezTo>
                <a:cubicBezTo>
                  <a:pt x="1" y="77"/>
                  <a:pt x="0" y="78"/>
                  <a:pt x="0" y="79"/>
                </a:cubicBezTo>
                <a:cubicBezTo>
                  <a:pt x="0" y="80"/>
                  <a:pt x="1" y="81"/>
                  <a:pt x="1" y="82"/>
                </a:cubicBezTo>
                <a:cubicBezTo>
                  <a:pt x="3" y="84"/>
                  <a:pt x="6" y="84"/>
                  <a:pt x="7" y="82"/>
                </a:cubicBezTo>
                <a:cubicBezTo>
                  <a:pt x="28" y="62"/>
                  <a:pt x="28" y="62"/>
                  <a:pt x="28" y="62"/>
                </a:cubicBezTo>
                <a:cubicBezTo>
                  <a:pt x="33" y="65"/>
                  <a:pt x="40" y="67"/>
                  <a:pt x="46" y="67"/>
                </a:cubicBezTo>
                <a:cubicBezTo>
                  <a:pt x="65" y="67"/>
                  <a:pt x="80" y="52"/>
                  <a:pt x="80" y="34"/>
                </a:cubicBezTo>
                <a:cubicBezTo>
                  <a:pt x="80" y="15"/>
                  <a:pt x="65" y="0"/>
                  <a:pt x="46" y="0"/>
                </a:cubicBezTo>
                <a:close/>
                <a:moveTo>
                  <a:pt x="46" y="6"/>
                </a:moveTo>
                <a:cubicBezTo>
                  <a:pt x="62" y="6"/>
                  <a:pt x="74" y="18"/>
                  <a:pt x="74" y="34"/>
                </a:cubicBezTo>
                <a:cubicBezTo>
                  <a:pt x="74" y="49"/>
                  <a:pt x="62" y="61"/>
                  <a:pt x="46" y="61"/>
                </a:cubicBezTo>
                <a:cubicBezTo>
                  <a:pt x="31" y="61"/>
                  <a:pt x="19" y="49"/>
                  <a:pt x="19" y="34"/>
                </a:cubicBezTo>
                <a:cubicBezTo>
                  <a:pt x="19" y="18"/>
                  <a:pt x="31" y="6"/>
                  <a:pt x="46"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5" name="组合 64"/>
          <p:cNvGrpSpPr/>
          <p:nvPr/>
        </p:nvGrpSpPr>
        <p:grpSpPr>
          <a:xfrm>
            <a:off x="5552911" y="2007851"/>
            <a:ext cx="436159" cy="410501"/>
            <a:chOff x="4860032" y="3075012"/>
            <a:chExt cx="296863" cy="279400"/>
          </a:xfrm>
          <a:solidFill>
            <a:schemeClr val="tx1">
              <a:lumMod val="65000"/>
              <a:lumOff val="35000"/>
            </a:schemeClr>
          </a:solidFill>
        </p:grpSpPr>
        <p:sp>
          <p:nvSpPr>
            <p:cNvPr id="66" name="Freeform 43"/>
            <p:cNvSpPr/>
            <p:nvPr/>
          </p:nvSpPr>
          <p:spPr bwMode="auto">
            <a:xfrm>
              <a:off x="4910832" y="3124224"/>
              <a:ext cx="198438" cy="230188"/>
            </a:xfrm>
            <a:custGeom>
              <a:avLst/>
              <a:gdLst>
                <a:gd name="T0" fmla="*/ 63 w 125"/>
                <a:gd name="T1" fmla="*/ 0 h 145"/>
                <a:gd name="T2" fmla="*/ 125 w 125"/>
                <a:gd name="T3" fmla="*/ 62 h 145"/>
                <a:gd name="T4" fmla="*/ 125 w 125"/>
                <a:gd name="T5" fmla="*/ 145 h 145"/>
                <a:gd name="T6" fmla="*/ 83 w 125"/>
                <a:gd name="T7" fmla="*/ 145 h 145"/>
                <a:gd name="T8" fmla="*/ 83 w 125"/>
                <a:gd name="T9" fmla="*/ 83 h 145"/>
                <a:gd name="T10" fmla="*/ 42 w 125"/>
                <a:gd name="T11" fmla="*/ 83 h 145"/>
                <a:gd name="T12" fmla="*/ 42 w 125"/>
                <a:gd name="T13" fmla="*/ 145 h 145"/>
                <a:gd name="T14" fmla="*/ 0 w 125"/>
                <a:gd name="T15" fmla="*/ 145 h 145"/>
                <a:gd name="T16" fmla="*/ 0 w 125"/>
                <a:gd name="T17" fmla="*/ 62 h 145"/>
                <a:gd name="T18" fmla="*/ 63 w 12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45">
                  <a:moveTo>
                    <a:pt x="63" y="0"/>
                  </a:moveTo>
                  <a:lnTo>
                    <a:pt x="125" y="62"/>
                  </a:lnTo>
                  <a:lnTo>
                    <a:pt x="125" y="145"/>
                  </a:lnTo>
                  <a:lnTo>
                    <a:pt x="83" y="145"/>
                  </a:lnTo>
                  <a:lnTo>
                    <a:pt x="83" y="83"/>
                  </a:lnTo>
                  <a:lnTo>
                    <a:pt x="42" y="83"/>
                  </a:lnTo>
                  <a:lnTo>
                    <a:pt x="42" y="145"/>
                  </a:lnTo>
                  <a:lnTo>
                    <a:pt x="0" y="145"/>
                  </a:lnTo>
                  <a:lnTo>
                    <a:pt x="0" y="62"/>
                  </a:lnTo>
                  <a:lnTo>
                    <a:pt x="6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4"/>
            <p:cNvSpPr/>
            <p:nvPr/>
          </p:nvSpPr>
          <p:spPr bwMode="auto">
            <a:xfrm>
              <a:off x="4860032" y="3075012"/>
              <a:ext cx="296863" cy="163513"/>
            </a:xfrm>
            <a:custGeom>
              <a:avLst/>
              <a:gdLst>
                <a:gd name="T0" fmla="*/ 94 w 99"/>
                <a:gd name="T1" fmla="*/ 54 h 54"/>
                <a:gd name="T2" fmla="*/ 90 w 99"/>
                <a:gd name="T3" fmla="*/ 53 h 54"/>
                <a:gd name="T4" fmla="*/ 50 w 99"/>
                <a:gd name="T5" fmla="*/ 12 h 54"/>
                <a:gd name="T6" fmla="*/ 9 w 99"/>
                <a:gd name="T7" fmla="*/ 53 h 54"/>
                <a:gd name="T8" fmla="*/ 2 w 99"/>
                <a:gd name="T9" fmla="*/ 53 h 54"/>
                <a:gd name="T10" fmla="*/ 2 w 99"/>
                <a:gd name="T11" fmla="*/ 46 h 54"/>
                <a:gd name="T12" fmla="*/ 46 w 99"/>
                <a:gd name="T13" fmla="*/ 2 h 54"/>
                <a:gd name="T14" fmla="*/ 53 w 99"/>
                <a:gd name="T15" fmla="*/ 2 h 54"/>
                <a:gd name="T16" fmla="*/ 97 w 99"/>
                <a:gd name="T17" fmla="*/ 46 h 54"/>
                <a:gd name="T18" fmla="*/ 97 w 99"/>
                <a:gd name="T19" fmla="*/ 53 h 54"/>
                <a:gd name="T20" fmla="*/ 94 w 99"/>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4">
                  <a:moveTo>
                    <a:pt x="94" y="54"/>
                  </a:moveTo>
                  <a:cubicBezTo>
                    <a:pt x="93" y="54"/>
                    <a:pt x="91" y="54"/>
                    <a:pt x="90" y="53"/>
                  </a:cubicBezTo>
                  <a:cubicBezTo>
                    <a:pt x="50" y="12"/>
                    <a:pt x="50" y="12"/>
                    <a:pt x="50" y="12"/>
                  </a:cubicBezTo>
                  <a:cubicBezTo>
                    <a:pt x="9" y="53"/>
                    <a:pt x="9" y="53"/>
                    <a:pt x="9" y="53"/>
                  </a:cubicBezTo>
                  <a:cubicBezTo>
                    <a:pt x="7" y="54"/>
                    <a:pt x="4" y="54"/>
                    <a:pt x="2" y="53"/>
                  </a:cubicBezTo>
                  <a:cubicBezTo>
                    <a:pt x="0" y="51"/>
                    <a:pt x="0" y="48"/>
                    <a:pt x="2" y="46"/>
                  </a:cubicBezTo>
                  <a:cubicBezTo>
                    <a:pt x="46" y="2"/>
                    <a:pt x="46" y="2"/>
                    <a:pt x="46" y="2"/>
                  </a:cubicBezTo>
                  <a:cubicBezTo>
                    <a:pt x="48" y="0"/>
                    <a:pt x="51" y="0"/>
                    <a:pt x="53" y="2"/>
                  </a:cubicBezTo>
                  <a:cubicBezTo>
                    <a:pt x="97" y="46"/>
                    <a:pt x="97" y="46"/>
                    <a:pt x="97" y="46"/>
                  </a:cubicBezTo>
                  <a:cubicBezTo>
                    <a:pt x="99" y="48"/>
                    <a:pt x="99" y="51"/>
                    <a:pt x="97" y="53"/>
                  </a:cubicBezTo>
                  <a:cubicBezTo>
                    <a:pt x="96" y="54"/>
                    <a:pt x="95" y="54"/>
                    <a:pt x="9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 name="组合 67"/>
          <p:cNvGrpSpPr/>
          <p:nvPr/>
        </p:nvGrpSpPr>
        <p:grpSpPr>
          <a:xfrm>
            <a:off x="5635728" y="3125819"/>
            <a:ext cx="366933" cy="543605"/>
            <a:chOff x="4062413" y="2374900"/>
            <a:chExt cx="814388" cy="1206501"/>
          </a:xfrm>
          <a:solidFill>
            <a:schemeClr val="bg1"/>
          </a:solidFill>
        </p:grpSpPr>
        <p:sp>
          <p:nvSpPr>
            <p:cNvPr id="69" name="Freeform 11"/>
            <p:cNvSpPr/>
            <p:nvPr/>
          </p:nvSpPr>
          <p:spPr bwMode="auto">
            <a:xfrm>
              <a:off x="4479926" y="2925763"/>
              <a:ext cx="265113" cy="123825"/>
            </a:xfrm>
            <a:custGeom>
              <a:avLst/>
              <a:gdLst>
                <a:gd name="T0" fmla="*/ 167 w 167"/>
                <a:gd name="T1" fmla="*/ 28 h 78"/>
                <a:gd name="T2" fmla="*/ 9 w 167"/>
                <a:gd name="T3" fmla="*/ 78 h 78"/>
                <a:gd name="T4" fmla="*/ 0 w 167"/>
                <a:gd name="T5" fmla="*/ 50 h 78"/>
                <a:gd name="T6" fmla="*/ 158 w 167"/>
                <a:gd name="T7" fmla="*/ 0 h 78"/>
                <a:gd name="T8" fmla="*/ 167 w 167"/>
                <a:gd name="T9" fmla="*/ 28 h 78"/>
              </a:gdLst>
              <a:ahLst/>
              <a:cxnLst>
                <a:cxn ang="0">
                  <a:pos x="T0" y="T1"/>
                </a:cxn>
                <a:cxn ang="0">
                  <a:pos x="T2" y="T3"/>
                </a:cxn>
                <a:cxn ang="0">
                  <a:pos x="T4" y="T5"/>
                </a:cxn>
                <a:cxn ang="0">
                  <a:pos x="T6" y="T7"/>
                </a:cxn>
                <a:cxn ang="0">
                  <a:pos x="T8" y="T9"/>
                </a:cxn>
              </a:cxnLst>
              <a:rect l="0" t="0" r="r" b="b"/>
              <a:pathLst>
                <a:path w="167" h="78">
                  <a:moveTo>
                    <a:pt x="167" y="28"/>
                  </a:moveTo>
                  <a:lnTo>
                    <a:pt x="9" y="78"/>
                  </a:lnTo>
                  <a:lnTo>
                    <a:pt x="0" y="50"/>
                  </a:lnTo>
                  <a:lnTo>
                    <a:pt x="158" y="0"/>
                  </a:lnTo>
                  <a:lnTo>
                    <a:pt x="167" y="2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0" name="Rectangle 12"/>
            <p:cNvSpPr>
              <a:spLocks noChangeArrowheads="1"/>
            </p:cNvSpPr>
            <p:nvPr/>
          </p:nvSpPr>
          <p:spPr bwMode="auto">
            <a:xfrm>
              <a:off x="4471988" y="3206750"/>
              <a:ext cx="311150" cy="3333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1" name="Freeform 13"/>
            <p:cNvSpPr/>
            <p:nvPr/>
          </p:nvSpPr>
          <p:spPr bwMode="auto">
            <a:xfrm>
              <a:off x="4568826" y="3005138"/>
              <a:ext cx="123825" cy="93663"/>
            </a:xfrm>
            <a:custGeom>
              <a:avLst/>
              <a:gdLst>
                <a:gd name="T0" fmla="*/ 0 w 78"/>
                <a:gd name="T1" fmla="*/ 19 h 59"/>
                <a:gd name="T2" fmla="*/ 12 w 78"/>
                <a:gd name="T3" fmla="*/ 59 h 59"/>
                <a:gd name="T4" fmla="*/ 78 w 78"/>
                <a:gd name="T5" fmla="*/ 37 h 59"/>
                <a:gd name="T6" fmla="*/ 66 w 78"/>
                <a:gd name="T7" fmla="*/ 0 h 59"/>
                <a:gd name="T8" fmla="*/ 0 w 78"/>
                <a:gd name="T9" fmla="*/ 19 h 59"/>
              </a:gdLst>
              <a:ahLst/>
              <a:cxnLst>
                <a:cxn ang="0">
                  <a:pos x="T0" y="T1"/>
                </a:cxn>
                <a:cxn ang="0">
                  <a:pos x="T2" y="T3"/>
                </a:cxn>
                <a:cxn ang="0">
                  <a:pos x="T4" y="T5"/>
                </a:cxn>
                <a:cxn ang="0">
                  <a:pos x="T6" y="T7"/>
                </a:cxn>
                <a:cxn ang="0">
                  <a:pos x="T8" y="T9"/>
                </a:cxn>
              </a:cxnLst>
              <a:rect l="0" t="0" r="r" b="b"/>
              <a:pathLst>
                <a:path w="78" h="59">
                  <a:moveTo>
                    <a:pt x="0" y="19"/>
                  </a:moveTo>
                  <a:lnTo>
                    <a:pt x="12" y="59"/>
                  </a:lnTo>
                  <a:lnTo>
                    <a:pt x="78" y="37"/>
                  </a:lnTo>
                  <a:lnTo>
                    <a:pt x="66"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2" name="Freeform 14"/>
            <p:cNvSpPr/>
            <p:nvPr/>
          </p:nvSpPr>
          <p:spPr bwMode="auto">
            <a:xfrm>
              <a:off x="4362451" y="2374900"/>
              <a:ext cx="123825" cy="90488"/>
            </a:xfrm>
            <a:custGeom>
              <a:avLst/>
              <a:gdLst>
                <a:gd name="T0" fmla="*/ 0 w 78"/>
                <a:gd name="T1" fmla="*/ 19 h 57"/>
                <a:gd name="T2" fmla="*/ 12 w 78"/>
                <a:gd name="T3" fmla="*/ 57 h 57"/>
                <a:gd name="T4" fmla="*/ 78 w 78"/>
                <a:gd name="T5" fmla="*/ 38 h 57"/>
                <a:gd name="T6" fmla="*/ 67 w 78"/>
                <a:gd name="T7" fmla="*/ 0 h 57"/>
                <a:gd name="T8" fmla="*/ 0 w 78"/>
                <a:gd name="T9" fmla="*/ 19 h 57"/>
              </a:gdLst>
              <a:ahLst/>
              <a:cxnLst>
                <a:cxn ang="0">
                  <a:pos x="T0" y="T1"/>
                </a:cxn>
                <a:cxn ang="0">
                  <a:pos x="T2" y="T3"/>
                </a:cxn>
                <a:cxn ang="0">
                  <a:pos x="T4" y="T5"/>
                </a:cxn>
                <a:cxn ang="0">
                  <a:pos x="T6" y="T7"/>
                </a:cxn>
                <a:cxn ang="0">
                  <a:pos x="T8" y="T9"/>
                </a:cxn>
              </a:cxnLst>
              <a:rect l="0" t="0" r="r" b="b"/>
              <a:pathLst>
                <a:path w="78" h="57">
                  <a:moveTo>
                    <a:pt x="0" y="19"/>
                  </a:moveTo>
                  <a:lnTo>
                    <a:pt x="12" y="57"/>
                  </a:lnTo>
                  <a:lnTo>
                    <a:pt x="78" y="38"/>
                  </a:lnTo>
                  <a:lnTo>
                    <a:pt x="67"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3" name="Freeform 15"/>
            <p:cNvSpPr/>
            <p:nvPr/>
          </p:nvSpPr>
          <p:spPr bwMode="auto">
            <a:xfrm>
              <a:off x="4356101" y="2427288"/>
              <a:ext cx="330200" cy="561975"/>
            </a:xfrm>
            <a:custGeom>
              <a:avLst/>
              <a:gdLst>
                <a:gd name="T0" fmla="*/ 46 w 88"/>
                <a:gd name="T1" fmla="*/ 0 h 150"/>
                <a:gd name="T2" fmla="*/ 0 w 88"/>
                <a:gd name="T3" fmla="*/ 14 h 150"/>
                <a:gd name="T4" fmla="*/ 5 w 88"/>
                <a:gd name="T5" fmla="*/ 29 h 150"/>
                <a:gd name="T6" fmla="*/ 30 w 88"/>
                <a:gd name="T7" fmla="*/ 57 h 150"/>
                <a:gd name="T8" fmla="*/ 20 w 88"/>
                <a:gd name="T9" fmla="*/ 79 h 150"/>
                <a:gd name="T10" fmla="*/ 42 w 88"/>
                <a:gd name="T11" fmla="*/ 150 h 150"/>
                <a:gd name="T12" fmla="*/ 88 w 88"/>
                <a:gd name="T13" fmla="*/ 135 h 150"/>
                <a:gd name="T14" fmla="*/ 46 w 88"/>
                <a:gd name="T15" fmla="*/ 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0">
                  <a:moveTo>
                    <a:pt x="46" y="0"/>
                  </a:moveTo>
                  <a:cubicBezTo>
                    <a:pt x="0" y="14"/>
                    <a:pt x="0" y="14"/>
                    <a:pt x="0" y="14"/>
                  </a:cubicBezTo>
                  <a:cubicBezTo>
                    <a:pt x="5" y="29"/>
                    <a:pt x="5" y="29"/>
                    <a:pt x="5" y="29"/>
                  </a:cubicBezTo>
                  <a:cubicBezTo>
                    <a:pt x="19" y="31"/>
                    <a:pt x="30" y="43"/>
                    <a:pt x="30" y="57"/>
                  </a:cubicBezTo>
                  <a:cubicBezTo>
                    <a:pt x="30" y="66"/>
                    <a:pt x="26" y="74"/>
                    <a:pt x="20" y="79"/>
                  </a:cubicBezTo>
                  <a:cubicBezTo>
                    <a:pt x="42" y="150"/>
                    <a:pt x="42" y="150"/>
                    <a:pt x="42" y="150"/>
                  </a:cubicBezTo>
                  <a:cubicBezTo>
                    <a:pt x="88" y="135"/>
                    <a:pt x="88" y="135"/>
                    <a:pt x="88" y="135"/>
                  </a:cubicBezTo>
                  <a:lnTo>
                    <a:pt x="46"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4" name="Oval 16"/>
            <p:cNvSpPr>
              <a:spLocks noChangeArrowheads="1"/>
            </p:cNvSpPr>
            <p:nvPr/>
          </p:nvSpPr>
          <p:spPr bwMode="auto">
            <a:xfrm>
              <a:off x="4268788" y="2551113"/>
              <a:ext cx="184150" cy="184150"/>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5" name="Oval 17"/>
            <p:cNvSpPr>
              <a:spLocks noChangeArrowheads="1"/>
            </p:cNvSpPr>
            <p:nvPr/>
          </p:nvSpPr>
          <p:spPr bwMode="auto">
            <a:xfrm>
              <a:off x="4262438" y="3198813"/>
              <a:ext cx="198438" cy="200025"/>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6" name="Freeform 18"/>
            <p:cNvSpPr/>
            <p:nvPr/>
          </p:nvSpPr>
          <p:spPr bwMode="auto">
            <a:xfrm>
              <a:off x="4062413" y="2647950"/>
              <a:ext cx="255588" cy="679450"/>
            </a:xfrm>
            <a:custGeom>
              <a:avLst/>
              <a:gdLst>
                <a:gd name="T0" fmla="*/ 50 w 68"/>
                <a:gd name="T1" fmla="*/ 181 h 181"/>
                <a:gd name="T2" fmla="*/ 50 w 68"/>
                <a:gd name="T3" fmla="*/ 174 h 181"/>
                <a:gd name="T4" fmla="*/ 68 w 68"/>
                <a:gd name="T5" fmla="*/ 146 h 181"/>
                <a:gd name="T6" fmla="*/ 39 w 68"/>
                <a:gd name="T7" fmla="*/ 91 h 181"/>
                <a:gd name="T8" fmla="*/ 68 w 68"/>
                <a:gd name="T9" fmla="*/ 24 h 181"/>
                <a:gd name="T10" fmla="*/ 51 w 68"/>
                <a:gd name="T11" fmla="*/ 0 h 181"/>
                <a:gd name="T12" fmla="*/ 1 w 68"/>
                <a:gd name="T13" fmla="*/ 91 h 181"/>
                <a:gd name="T14" fmla="*/ 50 w 68"/>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1">
                  <a:moveTo>
                    <a:pt x="50" y="181"/>
                  </a:moveTo>
                  <a:cubicBezTo>
                    <a:pt x="50" y="178"/>
                    <a:pt x="50" y="176"/>
                    <a:pt x="50" y="174"/>
                  </a:cubicBezTo>
                  <a:cubicBezTo>
                    <a:pt x="50" y="161"/>
                    <a:pt x="57" y="151"/>
                    <a:pt x="68" y="146"/>
                  </a:cubicBezTo>
                  <a:cubicBezTo>
                    <a:pt x="52" y="133"/>
                    <a:pt x="41" y="114"/>
                    <a:pt x="39" y="91"/>
                  </a:cubicBezTo>
                  <a:cubicBezTo>
                    <a:pt x="39" y="84"/>
                    <a:pt x="44" y="45"/>
                    <a:pt x="68" y="24"/>
                  </a:cubicBezTo>
                  <a:cubicBezTo>
                    <a:pt x="59" y="20"/>
                    <a:pt x="52" y="11"/>
                    <a:pt x="51" y="0"/>
                  </a:cubicBezTo>
                  <a:cubicBezTo>
                    <a:pt x="23" y="20"/>
                    <a:pt x="3" y="56"/>
                    <a:pt x="1" y="91"/>
                  </a:cubicBezTo>
                  <a:cubicBezTo>
                    <a:pt x="0" y="129"/>
                    <a:pt x="21" y="162"/>
                    <a:pt x="50" y="18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7" name="Freeform 19"/>
            <p:cNvSpPr/>
            <p:nvPr/>
          </p:nvSpPr>
          <p:spPr bwMode="auto">
            <a:xfrm>
              <a:off x="4114801" y="3255963"/>
              <a:ext cx="762000" cy="325438"/>
            </a:xfrm>
            <a:custGeom>
              <a:avLst/>
              <a:gdLst>
                <a:gd name="T0" fmla="*/ 126 w 203"/>
                <a:gd name="T1" fmla="*/ 60 h 87"/>
                <a:gd name="T2" fmla="*/ 146 w 203"/>
                <a:gd name="T3" fmla="*/ 38 h 87"/>
                <a:gd name="T4" fmla="*/ 183 w 203"/>
                <a:gd name="T5" fmla="*/ 38 h 87"/>
                <a:gd name="T6" fmla="*/ 183 w 203"/>
                <a:gd name="T7" fmla="*/ 0 h 87"/>
                <a:gd name="T8" fmla="*/ 93 w 203"/>
                <a:gd name="T9" fmla="*/ 0 h 87"/>
                <a:gd name="T10" fmla="*/ 96 w 203"/>
                <a:gd name="T11" fmla="*/ 12 h 87"/>
                <a:gd name="T12" fmla="*/ 66 w 203"/>
                <a:gd name="T13" fmla="*/ 42 h 87"/>
                <a:gd name="T14" fmla="*/ 61 w 203"/>
                <a:gd name="T15" fmla="*/ 41 h 87"/>
                <a:gd name="T16" fmla="*/ 23 w 203"/>
                <a:gd name="T17" fmla="*/ 65 h 87"/>
                <a:gd name="T18" fmla="*/ 0 w 203"/>
                <a:gd name="T19" fmla="*/ 66 h 87"/>
                <a:gd name="T20" fmla="*/ 0 w 203"/>
                <a:gd name="T21" fmla="*/ 87 h 87"/>
                <a:gd name="T22" fmla="*/ 23 w 203"/>
                <a:gd name="T23" fmla="*/ 87 h 87"/>
                <a:gd name="T24" fmla="*/ 203 w 203"/>
                <a:gd name="T25" fmla="*/ 87 h 87"/>
                <a:gd name="T26" fmla="*/ 203 w 203"/>
                <a:gd name="T27" fmla="*/ 60 h 87"/>
                <a:gd name="T28" fmla="*/ 126 w 203"/>
                <a:gd name="T29"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87">
                  <a:moveTo>
                    <a:pt x="126" y="60"/>
                  </a:moveTo>
                  <a:cubicBezTo>
                    <a:pt x="126" y="60"/>
                    <a:pt x="137" y="50"/>
                    <a:pt x="146" y="38"/>
                  </a:cubicBezTo>
                  <a:cubicBezTo>
                    <a:pt x="183" y="38"/>
                    <a:pt x="183" y="38"/>
                    <a:pt x="183" y="38"/>
                  </a:cubicBezTo>
                  <a:cubicBezTo>
                    <a:pt x="183" y="0"/>
                    <a:pt x="183" y="0"/>
                    <a:pt x="183" y="0"/>
                  </a:cubicBezTo>
                  <a:cubicBezTo>
                    <a:pt x="93" y="0"/>
                    <a:pt x="93" y="0"/>
                    <a:pt x="93" y="0"/>
                  </a:cubicBezTo>
                  <a:cubicBezTo>
                    <a:pt x="95" y="4"/>
                    <a:pt x="96" y="8"/>
                    <a:pt x="96" y="12"/>
                  </a:cubicBezTo>
                  <a:cubicBezTo>
                    <a:pt x="96" y="28"/>
                    <a:pt x="82" y="42"/>
                    <a:pt x="66" y="42"/>
                  </a:cubicBezTo>
                  <a:cubicBezTo>
                    <a:pt x="64" y="42"/>
                    <a:pt x="62" y="42"/>
                    <a:pt x="61" y="41"/>
                  </a:cubicBezTo>
                  <a:cubicBezTo>
                    <a:pt x="49" y="52"/>
                    <a:pt x="34" y="63"/>
                    <a:pt x="23" y="65"/>
                  </a:cubicBezTo>
                  <a:cubicBezTo>
                    <a:pt x="0" y="66"/>
                    <a:pt x="0" y="66"/>
                    <a:pt x="0" y="66"/>
                  </a:cubicBezTo>
                  <a:cubicBezTo>
                    <a:pt x="0" y="87"/>
                    <a:pt x="0" y="87"/>
                    <a:pt x="0" y="87"/>
                  </a:cubicBezTo>
                  <a:cubicBezTo>
                    <a:pt x="23" y="87"/>
                    <a:pt x="23" y="87"/>
                    <a:pt x="23" y="87"/>
                  </a:cubicBezTo>
                  <a:cubicBezTo>
                    <a:pt x="203" y="87"/>
                    <a:pt x="203" y="87"/>
                    <a:pt x="203" y="87"/>
                  </a:cubicBezTo>
                  <a:cubicBezTo>
                    <a:pt x="203" y="60"/>
                    <a:pt x="203" y="60"/>
                    <a:pt x="203" y="60"/>
                  </a:cubicBezTo>
                  <a:lnTo>
                    <a:pt x="126" y="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grpSp>
      <p:sp>
        <p:nvSpPr>
          <p:cNvPr id="7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84" name="矩形 8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86"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7" name="矩形 86"/>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cxnSp>
        <p:nvCxnSpPr>
          <p:cNvPr id="89" name="直接连接符 8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2" name="矩形 91"/>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95" name="直接连接符 94"/>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9" name="矩形 9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14:presetBounceEnd="60000">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14:bounceEnd="60000">
                                          <p:cBhvr additive="base">
                                            <p:cTn id="63" dur="500" fill="hold"/>
                                            <p:tgtEl>
                                              <p:spTgt spid="54"/>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14:presetBounceEnd="60000">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14:bounceEnd="60000">
                                          <p:cBhvr additive="base">
                                            <p:cTn id="72" dur="500" fill="hold"/>
                                            <p:tgtEl>
                                              <p:spTgt spid="56"/>
                                            </p:tgtEl>
                                            <p:attrNameLst>
                                              <p:attrName>ppt_x</p:attrName>
                                            </p:attrNameLst>
                                          </p:cBhvr>
                                          <p:tavLst>
                                            <p:tav tm="0">
                                              <p:val>
                                                <p:strVal val="1+#ppt_w/2"/>
                                              </p:val>
                                            </p:tav>
                                            <p:tav tm="100000">
                                              <p:val>
                                                <p:strVal val="#ppt_x"/>
                                              </p:val>
                                            </p:tav>
                                          </p:tavLst>
                                        </p:anim>
                                        <p:anim calcmode="lin" valueType="num" p14:bounceEnd="60000">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14:presetBounceEnd="60000">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14:bounceEnd="60000">
                                          <p:cBhvr additive="base">
                                            <p:cTn id="81" dur="500" fill="hold"/>
                                            <p:tgtEl>
                                              <p:spTgt spid="58"/>
                                            </p:tgtEl>
                                            <p:attrNameLst>
                                              <p:attrName>ppt_x</p:attrName>
                                            </p:attrNameLst>
                                          </p:cBhvr>
                                          <p:tavLst>
                                            <p:tav tm="0">
                                              <p:val>
                                                <p:strVal val="0-#ppt_w/2"/>
                                              </p:val>
                                            </p:tav>
                                            <p:tav tm="100000">
                                              <p:val>
                                                <p:strVal val="#ppt_x"/>
                                              </p:val>
                                            </p:tav>
                                          </p:tavLst>
                                        </p:anim>
                                        <p:anim calcmode="lin" valueType="num" p14:bounceEnd="60000">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14:presetBounceEnd="60000">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14:bounceEnd="60000">
                                          <p:cBhvr additive="base">
                                            <p:cTn id="90" dur="500" fill="hold"/>
                                            <p:tgtEl>
                                              <p:spTgt spid="60"/>
                                            </p:tgtEl>
                                            <p:attrNameLst>
                                              <p:attrName>ppt_x</p:attrName>
                                            </p:attrNameLst>
                                          </p:cBhvr>
                                          <p:tavLst>
                                            <p:tav tm="0">
                                              <p:val>
                                                <p:strVal val="0-#ppt_w/2"/>
                                              </p:val>
                                            </p:tav>
                                            <p:tav tm="100000">
                                              <p:val>
                                                <p:strVal val="#ppt_x"/>
                                              </p:val>
                                            </p:tav>
                                          </p:tavLst>
                                        </p:anim>
                                        <p:anim calcmode="lin" valueType="num" p14:bounceEnd="60000">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1+#ppt_w/2"/>
                                              </p:val>
                                            </p:tav>
                                            <p:tav tm="100000">
                                              <p:val>
                                                <p:strVal val="#ppt_x"/>
                                              </p:val>
                                            </p:tav>
                                          </p:tavLst>
                                        </p:anim>
                                        <p:anim calcmode="lin" valueType="num">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1+#ppt_w/2"/>
                                              </p:val>
                                            </p:tav>
                                            <p:tav tm="100000">
                                              <p:val>
                                                <p:strVal val="#ppt_x"/>
                                              </p:val>
                                            </p:tav>
                                          </p:tavLst>
                                        </p:anim>
                                        <p:anim calcmode="lin" valueType="num">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0-#ppt_w/2"/>
                                              </p:val>
                                            </p:tav>
                                            <p:tav tm="100000">
                                              <p:val>
                                                <p:strVal val="#ppt_x"/>
                                              </p:val>
                                            </p:tav>
                                          </p:tavLst>
                                        </p:anim>
                                        <p:anim calcmode="lin" valueType="num">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0-#ppt_w/2"/>
                                              </p:val>
                                            </p:tav>
                                            <p:tav tm="100000">
                                              <p:val>
                                                <p:strVal val="#ppt_x"/>
                                              </p:val>
                                            </p:tav>
                                          </p:tavLst>
                                        </p:anim>
                                        <p:anim calcmode="lin" valueType="num">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实践难点</a:t>
            </a:r>
          </a:p>
        </p:txBody>
      </p:sp>
      <p:sp>
        <p:nvSpPr>
          <p:cNvPr id="78" name="圆角矩形 77"/>
          <p:cNvSpPr/>
          <p:nvPr/>
        </p:nvSpPr>
        <p:spPr>
          <a:xfrm>
            <a:off x="1627748"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79" name="圆角矩形 78"/>
          <p:cNvSpPr/>
          <p:nvPr/>
        </p:nvSpPr>
        <p:spPr>
          <a:xfrm>
            <a:off x="3447792" y="1475596"/>
            <a:ext cx="1711010" cy="3024336"/>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0" name="圆角矩形 79"/>
          <p:cNvSpPr/>
          <p:nvPr/>
        </p:nvSpPr>
        <p:spPr>
          <a:xfrm>
            <a:off x="5267734"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2" name="Oval 13"/>
          <p:cNvSpPr>
            <a:spLocks noChangeArrowheads="1"/>
          </p:cNvSpPr>
          <p:nvPr/>
        </p:nvSpPr>
        <p:spPr bwMode="auto">
          <a:xfrm>
            <a:off x="3934230" y="1142191"/>
            <a:ext cx="688974" cy="68897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p>
        </p:txBody>
      </p:sp>
      <p:sp>
        <p:nvSpPr>
          <p:cNvPr id="83" name="Oval 14"/>
          <p:cNvSpPr>
            <a:spLocks noChangeArrowheads="1"/>
          </p:cNvSpPr>
          <p:nvPr/>
        </p:nvSpPr>
        <p:spPr bwMode="auto">
          <a:xfrm>
            <a:off x="5761792"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4" name="Oval 15"/>
          <p:cNvSpPr>
            <a:spLocks noChangeArrowheads="1"/>
          </p:cNvSpPr>
          <p:nvPr/>
        </p:nvSpPr>
        <p:spPr bwMode="auto">
          <a:xfrm>
            <a:off x="2141684"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5" name="Freeform 16"/>
          <p:cNvSpPr>
            <a:spLocks noEditPoints="1"/>
          </p:cNvSpPr>
          <p:nvPr/>
        </p:nvSpPr>
        <p:spPr bwMode="auto">
          <a:xfrm>
            <a:off x="4095418" y="1303712"/>
            <a:ext cx="347548" cy="334182"/>
          </a:xfrm>
          <a:custGeom>
            <a:avLst/>
            <a:gdLst>
              <a:gd name="T0" fmla="*/ 173 w 312"/>
              <a:gd name="T1" fmla="*/ 33 h 300"/>
              <a:gd name="T2" fmla="*/ 64 w 312"/>
              <a:gd name="T3" fmla="*/ 17 h 300"/>
              <a:gd name="T4" fmla="*/ 118 w 312"/>
              <a:gd name="T5" fmla="*/ 67 h 300"/>
              <a:gd name="T6" fmla="*/ 69 w 312"/>
              <a:gd name="T7" fmla="*/ 121 h 300"/>
              <a:gd name="T8" fmla="*/ 14 w 312"/>
              <a:gd name="T9" fmla="*/ 71 h 300"/>
              <a:gd name="T10" fmla="*/ 39 w 312"/>
              <a:gd name="T11" fmla="*/ 178 h 300"/>
              <a:gd name="T12" fmla="*/ 142 w 312"/>
              <a:gd name="T13" fmla="*/ 197 h 300"/>
              <a:gd name="T14" fmla="*/ 246 w 312"/>
              <a:gd name="T15" fmla="*/ 293 h 300"/>
              <a:gd name="T16" fmla="*/ 274 w 312"/>
              <a:gd name="T17" fmla="*/ 292 h 300"/>
              <a:gd name="T18" fmla="*/ 305 w 312"/>
              <a:gd name="T19" fmla="*/ 258 h 300"/>
              <a:gd name="T20" fmla="*/ 304 w 312"/>
              <a:gd name="T21" fmla="*/ 230 h 300"/>
              <a:gd name="T22" fmla="*/ 200 w 312"/>
              <a:gd name="T23" fmla="*/ 134 h 300"/>
              <a:gd name="T24" fmla="*/ 173 w 312"/>
              <a:gd name="T25" fmla="*/ 33 h 300"/>
              <a:gd name="T26" fmla="*/ 123 w 312"/>
              <a:gd name="T27" fmla="*/ 103 h 300"/>
              <a:gd name="T28" fmla="*/ 132 w 312"/>
              <a:gd name="T29" fmla="*/ 93 h 300"/>
              <a:gd name="T30" fmla="*/ 156 w 312"/>
              <a:gd name="T31" fmla="*/ 115 h 300"/>
              <a:gd name="T32" fmla="*/ 147 w 312"/>
              <a:gd name="T33" fmla="*/ 125 h 300"/>
              <a:gd name="T34" fmla="*/ 123 w 312"/>
              <a:gd name="T35" fmla="*/ 103 h 300"/>
              <a:gd name="T36" fmla="*/ 110 w 312"/>
              <a:gd name="T37" fmla="*/ 118 h 300"/>
              <a:gd name="T38" fmla="*/ 119 w 312"/>
              <a:gd name="T39" fmla="*/ 108 h 300"/>
              <a:gd name="T40" fmla="*/ 142 w 312"/>
              <a:gd name="T41" fmla="*/ 130 h 300"/>
              <a:gd name="T42" fmla="*/ 133 w 312"/>
              <a:gd name="T43" fmla="*/ 140 h 300"/>
              <a:gd name="T44" fmla="*/ 110 w 312"/>
              <a:gd name="T45" fmla="*/ 118 h 300"/>
              <a:gd name="T46" fmla="*/ 96 w 312"/>
              <a:gd name="T47" fmla="*/ 133 h 300"/>
              <a:gd name="T48" fmla="*/ 105 w 312"/>
              <a:gd name="T49" fmla="*/ 123 h 300"/>
              <a:gd name="T50" fmla="*/ 129 w 312"/>
              <a:gd name="T51" fmla="*/ 145 h 300"/>
              <a:gd name="T52" fmla="*/ 120 w 312"/>
              <a:gd name="T53" fmla="*/ 155 h 300"/>
              <a:gd name="T54" fmla="*/ 96 w 312"/>
              <a:gd name="T55" fmla="*/ 133 h 300"/>
              <a:gd name="T56" fmla="*/ 266 w 312"/>
              <a:gd name="T57" fmla="*/ 233 h 300"/>
              <a:gd name="T58" fmla="*/ 246 w 312"/>
              <a:gd name="T59" fmla="*/ 255 h 300"/>
              <a:gd name="T60" fmla="*/ 170 w 312"/>
              <a:gd name="T61" fmla="*/ 184 h 300"/>
              <a:gd name="T62" fmla="*/ 189 w 312"/>
              <a:gd name="T63" fmla="*/ 163 h 300"/>
              <a:gd name="T64" fmla="*/ 266 w 312"/>
              <a:gd name="T65" fmla="*/ 23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2" h="300">
                <a:moveTo>
                  <a:pt x="173" y="33"/>
                </a:moveTo>
                <a:cubicBezTo>
                  <a:pt x="142" y="5"/>
                  <a:pt x="99" y="0"/>
                  <a:pt x="64" y="17"/>
                </a:cubicBezTo>
                <a:cubicBezTo>
                  <a:pt x="118" y="67"/>
                  <a:pt x="118" y="67"/>
                  <a:pt x="118" y="67"/>
                </a:cubicBezTo>
                <a:cubicBezTo>
                  <a:pt x="69" y="121"/>
                  <a:pt x="69" y="121"/>
                  <a:pt x="69" y="121"/>
                </a:cubicBezTo>
                <a:cubicBezTo>
                  <a:pt x="14" y="71"/>
                  <a:pt x="14" y="71"/>
                  <a:pt x="14" y="71"/>
                </a:cubicBezTo>
                <a:cubicBezTo>
                  <a:pt x="0" y="107"/>
                  <a:pt x="9" y="150"/>
                  <a:pt x="39" y="178"/>
                </a:cubicBezTo>
                <a:cubicBezTo>
                  <a:pt x="68" y="204"/>
                  <a:pt x="108" y="211"/>
                  <a:pt x="142" y="197"/>
                </a:cubicBezTo>
                <a:cubicBezTo>
                  <a:pt x="246" y="293"/>
                  <a:pt x="246" y="293"/>
                  <a:pt x="246" y="293"/>
                </a:cubicBezTo>
                <a:cubicBezTo>
                  <a:pt x="254" y="300"/>
                  <a:pt x="267" y="300"/>
                  <a:pt x="274" y="292"/>
                </a:cubicBezTo>
                <a:cubicBezTo>
                  <a:pt x="305" y="258"/>
                  <a:pt x="305" y="258"/>
                  <a:pt x="305" y="258"/>
                </a:cubicBezTo>
                <a:cubicBezTo>
                  <a:pt x="312" y="250"/>
                  <a:pt x="312" y="238"/>
                  <a:pt x="304" y="230"/>
                </a:cubicBezTo>
                <a:cubicBezTo>
                  <a:pt x="200" y="134"/>
                  <a:pt x="200" y="134"/>
                  <a:pt x="200" y="134"/>
                </a:cubicBezTo>
                <a:cubicBezTo>
                  <a:pt x="211" y="99"/>
                  <a:pt x="201" y="60"/>
                  <a:pt x="173" y="33"/>
                </a:cubicBezTo>
                <a:close/>
                <a:moveTo>
                  <a:pt x="123" y="103"/>
                </a:moveTo>
                <a:cubicBezTo>
                  <a:pt x="132" y="93"/>
                  <a:pt x="132" y="93"/>
                  <a:pt x="132" y="93"/>
                </a:cubicBezTo>
                <a:cubicBezTo>
                  <a:pt x="156" y="115"/>
                  <a:pt x="156" y="115"/>
                  <a:pt x="156" y="115"/>
                </a:cubicBezTo>
                <a:cubicBezTo>
                  <a:pt x="147" y="125"/>
                  <a:pt x="147" y="125"/>
                  <a:pt x="147" y="125"/>
                </a:cubicBezTo>
                <a:lnTo>
                  <a:pt x="123" y="103"/>
                </a:lnTo>
                <a:close/>
                <a:moveTo>
                  <a:pt x="110" y="118"/>
                </a:moveTo>
                <a:cubicBezTo>
                  <a:pt x="119" y="108"/>
                  <a:pt x="119" y="108"/>
                  <a:pt x="119" y="108"/>
                </a:cubicBezTo>
                <a:cubicBezTo>
                  <a:pt x="142" y="130"/>
                  <a:pt x="142" y="130"/>
                  <a:pt x="142" y="130"/>
                </a:cubicBezTo>
                <a:cubicBezTo>
                  <a:pt x="133" y="140"/>
                  <a:pt x="133" y="140"/>
                  <a:pt x="133" y="140"/>
                </a:cubicBezTo>
                <a:lnTo>
                  <a:pt x="110" y="118"/>
                </a:lnTo>
                <a:close/>
                <a:moveTo>
                  <a:pt x="96" y="133"/>
                </a:moveTo>
                <a:cubicBezTo>
                  <a:pt x="105" y="123"/>
                  <a:pt x="105" y="123"/>
                  <a:pt x="105" y="123"/>
                </a:cubicBezTo>
                <a:cubicBezTo>
                  <a:pt x="129" y="145"/>
                  <a:pt x="129" y="145"/>
                  <a:pt x="129" y="145"/>
                </a:cubicBezTo>
                <a:cubicBezTo>
                  <a:pt x="120" y="155"/>
                  <a:pt x="120" y="155"/>
                  <a:pt x="120" y="155"/>
                </a:cubicBezTo>
                <a:lnTo>
                  <a:pt x="96" y="133"/>
                </a:lnTo>
                <a:close/>
                <a:moveTo>
                  <a:pt x="266" y="233"/>
                </a:moveTo>
                <a:cubicBezTo>
                  <a:pt x="246" y="255"/>
                  <a:pt x="246" y="255"/>
                  <a:pt x="246" y="255"/>
                </a:cubicBezTo>
                <a:cubicBezTo>
                  <a:pt x="170" y="184"/>
                  <a:pt x="170" y="184"/>
                  <a:pt x="170" y="184"/>
                </a:cubicBezTo>
                <a:cubicBezTo>
                  <a:pt x="189" y="163"/>
                  <a:pt x="189" y="163"/>
                  <a:pt x="189" y="163"/>
                </a:cubicBezTo>
                <a:lnTo>
                  <a:pt x="266" y="233"/>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86" name="Freeform 17"/>
          <p:cNvSpPr>
            <a:spLocks noEditPoints="1"/>
          </p:cNvSpPr>
          <p:nvPr/>
        </p:nvSpPr>
        <p:spPr bwMode="auto">
          <a:xfrm>
            <a:off x="2327491" y="1347436"/>
            <a:ext cx="336410" cy="278484"/>
          </a:xfrm>
          <a:custGeom>
            <a:avLst/>
            <a:gdLst>
              <a:gd name="T0" fmla="*/ 274 w 302"/>
              <a:gd name="T1" fmla="*/ 82 h 250"/>
              <a:gd name="T2" fmla="*/ 257 w 302"/>
              <a:gd name="T3" fmla="*/ 99 h 250"/>
              <a:gd name="T4" fmla="*/ 274 w 302"/>
              <a:gd name="T5" fmla="*/ 116 h 250"/>
              <a:gd name="T6" fmla="*/ 291 w 302"/>
              <a:gd name="T7" fmla="*/ 99 h 250"/>
              <a:gd name="T8" fmla="*/ 274 w 302"/>
              <a:gd name="T9" fmla="*/ 82 h 250"/>
              <a:gd name="T10" fmla="*/ 28 w 302"/>
              <a:gd name="T11" fmla="*/ 82 h 250"/>
              <a:gd name="T12" fmla="*/ 11 w 302"/>
              <a:gd name="T13" fmla="*/ 99 h 250"/>
              <a:gd name="T14" fmla="*/ 28 w 302"/>
              <a:gd name="T15" fmla="*/ 116 h 250"/>
              <a:gd name="T16" fmla="*/ 45 w 302"/>
              <a:gd name="T17" fmla="*/ 99 h 250"/>
              <a:gd name="T18" fmla="*/ 28 w 302"/>
              <a:gd name="T19" fmla="*/ 82 h 250"/>
              <a:gd name="T20" fmla="*/ 223 w 302"/>
              <a:gd name="T21" fmla="*/ 51 h 250"/>
              <a:gd name="T22" fmla="*/ 198 w 302"/>
              <a:gd name="T23" fmla="*/ 77 h 250"/>
              <a:gd name="T24" fmla="*/ 223 w 302"/>
              <a:gd name="T25" fmla="*/ 102 h 250"/>
              <a:gd name="T26" fmla="*/ 249 w 302"/>
              <a:gd name="T27" fmla="*/ 77 h 250"/>
              <a:gd name="T28" fmla="*/ 223 w 302"/>
              <a:gd name="T29" fmla="*/ 51 h 250"/>
              <a:gd name="T30" fmla="*/ 302 w 302"/>
              <a:gd name="T31" fmla="*/ 206 h 250"/>
              <a:gd name="T32" fmla="*/ 273 w 302"/>
              <a:gd name="T33" fmla="*/ 206 h 250"/>
              <a:gd name="T34" fmla="*/ 273 w 302"/>
              <a:gd name="T35" fmla="*/ 153 h 250"/>
              <a:gd name="T36" fmla="*/ 266 w 302"/>
              <a:gd name="T37" fmla="*/ 127 h 250"/>
              <a:gd name="T38" fmla="*/ 274 w 302"/>
              <a:gd name="T39" fmla="*/ 126 h 250"/>
              <a:gd name="T40" fmla="*/ 302 w 302"/>
              <a:gd name="T41" fmla="*/ 154 h 250"/>
              <a:gd name="T42" fmla="*/ 302 w 302"/>
              <a:gd name="T43" fmla="*/ 206 h 250"/>
              <a:gd name="T44" fmla="*/ 79 w 302"/>
              <a:gd name="T45" fmla="*/ 51 h 250"/>
              <a:gd name="T46" fmla="*/ 53 w 302"/>
              <a:gd name="T47" fmla="*/ 77 h 250"/>
              <a:gd name="T48" fmla="*/ 79 w 302"/>
              <a:gd name="T49" fmla="*/ 102 h 250"/>
              <a:gd name="T50" fmla="*/ 104 w 302"/>
              <a:gd name="T51" fmla="*/ 77 h 250"/>
              <a:gd name="T52" fmla="*/ 79 w 302"/>
              <a:gd name="T53" fmla="*/ 51 h 250"/>
              <a:gd name="T54" fmla="*/ 28 w 302"/>
              <a:gd name="T55" fmla="*/ 126 h 250"/>
              <a:gd name="T56" fmla="*/ 36 w 302"/>
              <a:gd name="T57" fmla="*/ 127 h 250"/>
              <a:gd name="T58" fmla="*/ 29 w 302"/>
              <a:gd name="T59" fmla="*/ 153 h 250"/>
              <a:gd name="T60" fmla="*/ 29 w 302"/>
              <a:gd name="T61" fmla="*/ 206 h 250"/>
              <a:gd name="T62" fmla="*/ 0 w 302"/>
              <a:gd name="T63" fmla="*/ 206 h 250"/>
              <a:gd name="T64" fmla="*/ 0 w 302"/>
              <a:gd name="T65" fmla="*/ 154 h 250"/>
              <a:gd name="T66" fmla="*/ 28 w 302"/>
              <a:gd name="T67" fmla="*/ 126 h 250"/>
              <a:gd name="T68" fmla="*/ 151 w 302"/>
              <a:gd name="T69" fmla="*/ 0 h 250"/>
              <a:gd name="T70" fmla="*/ 113 w 302"/>
              <a:gd name="T71" fmla="*/ 38 h 250"/>
              <a:gd name="T72" fmla="*/ 151 w 302"/>
              <a:gd name="T73" fmla="*/ 75 h 250"/>
              <a:gd name="T74" fmla="*/ 188 w 302"/>
              <a:gd name="T75" fmla="*/ 38 h 250"/>
              <a:gd name="T76" fmla="*/ 151 w 302"/>
              <a:gd name="T77" fmla="*/ 0 h 250"/>
              <a:gd name="T78" fmla="*/ 264 w 302"/>
              <a:gd name="T79" fmla="*/ 226 h 250"/>
              <a:gd name="T80" fmla="*/ 219 w 302"/>
              <a:gd name="T81" fmla="*/ 226 h 250"/>
              <a:gd name="T82" fmla="*/ 219 w 302"/>
              <a:gd name="T83" fmla="*/ 145 h 250"/>
              <a:gd name="T84" fmla="*/ 211 w 302"/>
              <a:gd name="T85" fmla="*/ 114 h 250"/>
              <a:gd name="T86" fmla="*/ 223 w 302"/>
              <a:gd name="T87" fmla="*/ 112 h 250"/>
              <a:gd name="T88" fmla="*/ 264 w 302"/>
              <a:gd name="T89" fmla="*/ 153 h 250"/>
              <a:gd name="T90" fmla="*/ 264 w 302"/>
              <a:gd name="T91" fmla="*/ 226 h 250"/>
              <a:gd name="T92" fmla="*/ 82 w 302"/>
              <a:gd name="T93" fmla="*/ 145 h 250"/>
              <a:gd name="T94" fmla="*/ 82 w 302"/>
              <a:gd name="T95" fmla="*/ 226 h 250"/>
              <a:gd name="T96" fmla="*/ 38 w 302"/>
              <a:gd name="T97" fmla="*/ 226 h 250"/>
              <a:gd name="T98" fmla="*/ 38 w 302"/>
              <a:gd name="T99" fmla="*/ 153 h 250"/>
              <a:gd name="T100" fmla="*/ 79 w 302"/>
              <a:gd name="T101" fmla="*/ 112 h 250"/>
              <a:gd name="T102" fmla="*/ 90 w 302"/>
              <a:gd name="T103" fmla="*/ 114 h 250"/>
              <a:gd name="T104" fmla="*/ 82 w 302"/>
              <a:gd name="T105" fmla="*/ 145 h 250"/>
              <a:gd name="T106" fmla="*/ 92 w 302"/>
              <a:gd name="T107" fmla="*/ 250 h 250"/>
              <a:gd name="T108" fmla="*/ 210 w 302"/>
              <a:gd name="T109" fmla="*/ 250 h 250"/>
              <a:gd name="T110" fmla="*/ 210 w 302"/>
              <a:gd name="T111" fmla="*/ 145 h 250"/>
              <a:gd name="T112" fmla="*/ 151 w 302"/>
              <a:gd name="T113" fmla="*/ 86 h 250"/>
              <a:gd name="T114" fmla="*/ 92 w 302"/>
              <a:gd name="T115" fmla="*/ 145 h 250"/>
              <a:gd name="T116" fmla="*/ 92 w 302"/>
              <a:gd name="T1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2" h="250">
                <a:moveTo>
                  <a:pt x="274" y="82"/>
                </a:moveTo>
                <a:cubicBezTo>
                  <a:pt x="265" y="82"/>
                  <a:pt x="257" y="90"/>
                  <a:pt x="257" y="99"/>
                </a:cubicBezTo>
                <a:cubicBezTo>
                  <a:pt x="257" y="109"/>
                  <a:pt x="265" y="116"/>
                  <a:pt x="274" y="116"/>
                </a:cubicBezTo>
                <a:cubicBezTo>
                  <a:pt x="283" y="116"/>
                  <a:pt x="291" y="109"/>
                  <a:pt x="291" y="99"/>
                </a:cubicBezTo>
                <a:cubicBezTo>
                  <a:pt x="291" y="90"/>
                  <a:pt x="283" y="82"/>
                  <a:pt x="274" y="82"/>
                </a:cubicBezTo>
                <a:close/>
                <a:moveTo>
                  <a:pt x="28" y="82"/>
                </a:moveTo>
                <a:cubicBezTo>
                  <a:pt x="18" y="82"/>
                  <a:pt x="11" y="90"/>
                  <a:pt x="11" y="99"/>
                </a:cubicBezTo>
                <a:cubicBezTo>
                  <a:pt x="11" y="109"/>
                  <a:pt x="18" y="116"/>
                  <a:pt x="28" y="116"/>
                </a:cubicBezTo>
                <a:cubicBezTo>
                  <a:pt x="37" y="116"/>
                  <a:pt x="45" y="109"/>
                  <a:pt x="45" y="99"/>
                </a:cubicBezTo>
                <a:cubicBezTo>
                  <a:pt x="45" y="90"/>
                  <a:pt x="37" y="82"/>
                  <a:pt x="28" y="82"/>
                </a:cubicBezTo>
                <a:close/>
                <a:moveTo>
                  <a:pt x="223" y="51"/>
                </a:moveTo>
                <a:cubicBezTo>
                  <a:pt x="209" y="51"/>
                  <a:pt x="198" y="62"/>
                  <a:pt x="198" y="77"/>
                </a:cubicBezTo>
                <a:cubicBezTo>
                  <a:pt x="198" y="91"/>
                  <a:pt x="209" y="102"/>
                  <a:pt x="223" y="102"/>
                </a:cubicBezTo>
                <a:cubicBezTo>
                  <a:pt x="237" y="102"/>
                  <a:pt x="249" y="91"/>
                  <a:pt x="249" y="77"/>
                </a:cubicBezTo>
                <a:cubicBezTo>
                  <a:pt x="249" y="62"/>
                  <a:pt x="237" y="51"/>
                  <a:pt x="223" y="51"/>
                </a:cubicBezTo>
                <a:close/>
                <a:moveTo>
                  <a:pt x="302" y="206"/>
                </a:moveTo>
                <a:cubicBezTo>
                  <a:pt x="273" y="206"/>
                  <a:pt x="273" y="206"/>
                  <a:pt x="273" y="206"/>
                </a:cubicBezTo>
                <a:cubicBezTo>
                  <a:pt x="273" y="153"/>
                  <a:pt x="273" y="153"/>
                  <a:pt x="273" y="153"/>
                </a:cubicBezTo>
                <a:cubicBezTo>
                  <a:pt x="273" y="143"/>
                  <a:pt x="270" y="135"/>
                  <a:pt x="266" y="127"/>
                </a:cubicBezTo>
                <a:cubicBezTo>
                  <a:pt x="269" y="127"/>
                  <a:pt x="271" y="126"/>
                  <a:pt x="274" y="126"/>
                </a:cubicBezTo>
                <a:cubicBezTo>
                  <a:pt x="289" y="126"/>
                  <a:pt x="302" y="139"/>
                  <a:pt x="302" y="154"/>
                </a:cubicBezTo>
                <a:lnTo>
                  <a:pt x="302" y="206"/>
                </a:lnTo>
                <a:close/>
                <a:moveTo>
                  <a:pt x="79" y="51"/>
                </a:moveTo>
                <a:cubicBezTo>
                  <a:pt x="65" y="51"/>
                  <a:pt x="53" y="62"/>
                  <a:pt x="53" y="77"/>
                </a:cubicBezTo>
                <a:cubicBezTo>
                  <a:pt x="53" y="91"/>
                  <a:pt x="65" y="102"/>
                  <a:pt x="79" y="102"/>
                </a:cubicBezTo>
                <a:cubicBezTo>
                  <a:pt x="93" y="102"/>
                  <a:pt x="104" y="91"/>
                  <a:pt x="104" y="77"/>
                </a:cubicBezTo>
                <a:cubicBezTo>
                  <a:pt x="104" y="62"/>
                  <a:pt x="93" y="51"/>
                  <a:pt x="79" y="51"/>
                </a:cubicBezTo>
                <a:close/>
                <a:moveTo>
                  <a:pt x="28" y="126"/>
                </a:moveTo>
                <a:cubicBezTo>
                  <a:pt x="30" y="126"/>
                  <a:pt x="33" y="127"/>
                  <a:pt x="36" y="127"/>
                </a:cubicBezTo>
                <a:cubicBezTo>
                  <a:pt x="31" y="135"/>
                  <a:pt x="29" y="143"/>
                  <a:pt x="29" y="153"/>
                </a:cubicBezTo>
                <a:cubicBezTo>
                  <a:pt x="29" y="206"/>
                  <a:pt x="29" y="206"/>
                  <a:pt x="29" y="206"/>
                </a:cubicBezTo>
                <a:cubicBezTo>
                  <a:pt x="0" y="206"/>
                  <a:pt x="0" y="206"/>
                  <a:pt x="0" y="206"/>
                </a:cubicBezTo>
                <a:cubicBezTo>
                  <a:pt x="0" y="154"/>
                  <a:pt x="0" y="154"/>
                  <a:pt x="0" y="154"/>
                </a:cubicBezTo>
                <a:cubicBezTo>
                  <a:pt x="0" y="139"/>
                  <a:pt x="12" y="126"/>
                  <a:pt x="28" y="126"/>
                </a:cubicBezTo>
                <a:close/>
                <a:moveTo>
                  <a:pt x="151" y="0"/>
                </a:moveTo>
                <a:cubicBezTo>
                  <a:pt x="130" y="0"/>
                  <a:pt x="113" y="17"/>
                  <a:pt x="113" y="38"/>
                </a:cubicBezTo>
                <a:cubicBezTo>
                  <a:pt x="113" y="59"/>
                  <a:pt x="130" y="75"/>
                  <a:pt x="151" y="75"/>
                </a:cubicBezTo>
                <a:cubicBezTo>
                  <a:pt x="172" y="75"/>
                  <a:pt x="188" y="59"/>
                  <a:pt x="188" y="38"/>
                </a:cubicBezTo>
                <a:cubicBezTo>
                  <a:pt x="189" y="17"/>
                  <a:pt x="172" y="0"/>
                  <a:pt x="151" y="0"/>
                </a:cubicBezTo>
                <a:close/>
                <a:moveTo>
                  <a:pt x="264" y="226"/>
                </a:moveTo>
                <a:cubicBezTo>
                  <a:pt x="219" y="226"/>
                  <a:pt x="219" y="226"/>
                  <a:pt x="219" y="226"/>
                </a:cubicBezTo>
                <a:cubicBezTo>
                  <a:pt x="219" y="145"/>
                  <a:pt x="219" y="145"/>
                  <a:pt x="219" y="145"/>
                </a:cubicBezTo>
                <a:cubicBezTo>
                  <a:pt x="219" y="133"/>
                  <a:pt x="216" y="123"/>
                  <a:pt x="211" y="114"/>
                </a:cubicBezTo>
                <a:cubicBezTo>
                  <a:pt x="215" y="113"/>
                  <a:pt x="219" y="112"/>
                  <a:pt x="223" y="112"/>
                </a:cubicBezTo>
                <a:cubicBezTo>
                  <a:pt x="245" y="112"/>
                  <a:pt x="264" y="130"/>
                  <a:pt x="264" y="153"/>
                </a:cubicBezTo>
                <a:lnTo>
                  <a:pt x="264" y="226"/>
                </a:lnTo>
                <a:close/>
                <a:moveTo>
                  <a:pt x="82" y="145"/>
                </a:moveTo>
                <a:cubicBezTo>
                  <a:pt x="82" y="226"/>
                  <a:pt x="82" y="226"/>
                  <a:pt x="82" y="226"/>
                </a:cubicBezTo>
                <a:cubicBezTo>
                  <a:pt x="38" y="226"/>
                  <a:pt x="38" y="226"/>
                  <a:pt x="38" y="226"/>
                </a:cubicBezTo>
                <a:cubicBezTo>
                  <a:pt x="38" y="153"/>
                  <a:pt x="38" y="153"/>
                  <a:pt x="38" y="153"/>
                </a:cubicBezTo>
                <a:cubicBezTo>
                  <a:pt x="38" y="130"/>
                  <a:pt x="56" y="112"/>
                  <a:pt x="79" y="112"/>
                </a:cubicBezTo>
                <a:cubicBezTo>
                  <a:pt x="83" y="112"/>
                  <a:pt x="86" y="113"/>
                  <a:pt x="90" y="114"/>
                </a:cubicBezTo>
                <a:cubicBezTo>
                  <a:pt x="85" y="123"/>
                  <a:pt x="82" y="133"/>
                  <a:pt x="82" y="145"/>
                </a:cubicBezTo>
                <a:close/>
                <a:moveTo>
                  <a:pt x="92" y="250"/>
                </a:moveTo>
                <a:cubicBezTo>
                  <a:pt x="210" y="250"/>
                  <a:pt x="210" y="250"/>
                  <a:pt x="210" y="250"/>
                </a:cubicBezTo>
                <a:cubicBezTo>
                  <a:pt x="210" y="145"/>
                  <a:pt x="210" y="145"/>
                  <a:pt x="210" y="145"/>
                </a:cubicBezTo>
                <a:cubicBezTo>
                  <a:pt x="210" y="112"/>
                  <a:pt x="183" y="86"/>
                  <a:pt x="151" y="86"/>
                </a:cubicBezTo>
                <a:cubicBezTo>
                  <a:pt x="118" y="86"/>
                  <a:pt x="92" y="112"/>
                  <a:pt x="92" y="145"/>
                </a:cubicBezTo>
                <a:lnTo>
                  <a:pt x="92" y="2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18"/>
          <p:cNvSpPr/>
          <p:nvPr/>
        </p:nvSpPr>
        <p:spPr bwMode="auto">
          <a:xfrm>
            <a:off x="5937990" y="1355233"/>
            <a:ext cx="339754" cy="262890"/>
          </a:xfrm>
          <a:custGeom>
            <a:avLst/>
            <a:gdLst>
              <a:gd name="T0" fmla="*/ 299 w 305"/>
              <a:gd name="T1" fmla="*/ 59 h 236"/>
              <a:gd name="T2" fmla="*/ 240 w 305"/>
              <a:gd name="T3" fmla="*/ 118 h 236"/>
              <a:gd name="T4" fmla="*/ 187 w 305"/>
              <a:gd name="T5" fmla="*/ 172 h 236"/>
              <a:gd name="T6" fmla="*/ 128 w 305"/>
              <a:gd name="T7" fmla="*/ 230 h 236"/>
              <a:gd name="T8" fmla="*/ 106 w 305"/>
              <a:gd name="T9" fmla="*/ 230 h 236"/>
              <a:gd name="T10" fmla="*/ 75 w 305"/>
              <a:gd name="T11" fmla="*/ 199 h 236"/>
              <a:gd name="T12" fmla="*/ 65 w 305"/>
              <a:gd name="T13" fmla="*/ 187 h 236"/>
              <a:gd name="T14" fmla="*/ 6 w 305"/>
              <a:gd name="T15" fmla="*/ 128 h 236"/>
              <a:gd name="T16" fmla="*/ 6 w 305"/>
              <a:gd name="T17" fmla="*/ 106 h 236"/>
              <a:gd name="T18" fmla="*/ 37 w 305"/>
              <a:gd name="T19" fmla="*/ 75 h 236"/>
              <a:gd name="T20" fmla="*/ 59 w 305"/>
              <a:gd name="T21" fmla="*/ 75 h 236"/>
              <a:gd name="T22" fmla="*/ 118 w 305"/>
              <a:gd name="T23" fmla="*/ 134 h 236"/>
              <a:gd name="T24" fmla="*/ 246 w 305"/>
              <a:gd name="T25" fmla="*/ 6 h 236"/>
              <a:gd name="T26" fmla="*/ 268 w 305"/>
              <a:gd name="T27" fmla="*/ 6 h 236"/>
              <a:gd name="T28" fmla="*/ 299 w 305"/>
              <a:gd name="T29" fmla="*/ 37 h 236"/>
              <a:gd name="T30" fmla="*/ 299 w 305"/>
              <a:gd name="T31" fmla="*/ 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236">
                <a:moveTo>
                  <a:pt x="299" y="59"/>
                </a:moveTo>
                <a:cubicBezTo>
                  <a:pt x="240" y="118"/>
                  <a:pt x="240" y="118"/>
                  <a:pt x="240" y="118"/>
                </a:cubicBezTo>
                <a:cubicBezTo>
                  <a:pt x="187" y="172"/>
                  <a:pt x="187" y="172"/>
                  <a:pt x="187" y="172"/>
                </a:cubicBezTo>
                <a:cubicBezTo>
                  <a:pt x="128" y="230"/>
                  <a:pt x="128" y="230"/>
                  <a:pt x="128" y="230"/>
                </a:cubicBezTo>
                <a:cubicBezTo>
                  <a:pt x="122" y="236"/>
                  <a:pt x="112" y="236"/>
                  <a:pt x="106" y="230"/>
                </a:cubicBezTo>
                <a:cubicBezTo>
                  <a:pt x="75" y="199"/>
                  <a:pt x="75" y="199"/>
                  <a:pt x="75" y="199"/>
                </a:cubicBezTo>
                <a:cubicBezTo>
                  <a:pt x="65" y="187"/>
                  <a:pt x="65" y="187"/>
                  <a:pt x="65" y="187"/>
                </a:cubicBezTo>
                <a:cubicBezTo>
                  <a:pt x="6" y="128"/>
                  <a:pt x="6" y="128"/>
                  <a:pt x="6" y="128"/>
                </a:cubicBezTo>
                <a:cubicBezTo>
                  <a:pt x="0" y="122"/>
                  <a:pt x="0" y="112"/>
                  <a:pt x="6" y="106"/>
                </a:cubicBezTo>
                <a:cubicBezTo>
                  <a:pt x="37" y="75"/>
                  <a:pt x="37" y="75"/>
                  <a:pt x="37" y="75"/>
                </a:cubicBezTo>
                <a:cubicBezTo>
                  <a:pt x="43" y="69"/>
                  <a:pt x="53" y="69"/>
                  <a:pt x="59" y="75"/>
                </a:cubicBezTo>
                <a:cubicBezTo>
                  <a:pt x="118" y="134"/>
                  <a:pt x="118" y="134"/>
                  <a:pt x="118" y="134"/>
                </a:cubicBezTo>
                <a:cubicBezTo>
                  <a:pt x="246" y="6"/>
                  <a:pt x="246" y="6"/>
                  <a:pt x="246" y="6"/>
                </a:cubicBezTo>
                <a:cubicBezTo>
                  <a:pt x="252" y="0"/>
                  <a:pt x="262" y="0"/>
                  <a:pt x="268" y="6"/>
                </a:cubicBezTo>
                <a:cubicBezTo>
                  <a:pt x="299" y="37"/>
                  <a:pt x="299" y="37"/>
                  <a:pt x="299" y="37"/>
                </a:cubicBezTo>
                <a:cubicBezTo>
                  <a:pt x="305" y="43"/>
                  <a:pt x="305" y="53"/>
                  <a:pt x="299" y="5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0" name="Rectangle 66"/>
          <p:cNvSpPr>
            <a:spLocks noChangeArrowheads="1"/>
          </p:cNvSpPr>
          <p:nvPr/>
        </p:nvSpPr>
        <p:spPr bwMode="auto">
          <a:xfrm>
            <a:off x="1745683" y="2540476"/>
            <a:ext cx="14811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在开发初期，开发时没有规定好代码规范，导致各个人都有自己的风格，在代码阅读中，带来了不少困扰。</a:t>
            </a:r>
            <a:endParaRPr lang="zh-CN" altLang="zh-CN" sz="1000" dirty="0">
              <a:solidFill>
                <a:schemeClr val="bg1"/>
              </a:solidFill>
              <a:latin typeface="Arial" pitchFamily="34" charset="0"/>
              <a:ea typeface="微软雅黑" pitchFamily="34" charset="-122"/>
            </a:endParaRPr>
          </a:p>
        </p:txBody>
      </p:sp>
      <p:sp>
        <p:nvSpPr>
          <p:cNvPr id="91" name="圆角矩形 90"/>
          <p:cNvSpPr/>
          <p:nvPr/>
        </p:nvSpPr>
        <p:spPr>
          <a:xfrm>
            <a:off x="1946194"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难点一</a:t>
            </a:r>
            <a:endParaRPr lang="zh-CN" altLang="en-US" sz="1000" dirty="0">
              <a:ln w="6350">
                <a:noFill/>
              </a:ln>
              <a:solidFill>
                <a:schemeClr val="bg1"/>
              </a:solidFill>
              <a:latin typeface="Impact" pitchFamily="34" charset="0"/>
              <a:ea typeface="微软雅黑" pitchFamily="34" charset="-122"/>
            </a:endParaRPr>
          </a:p>
        </p:txBody>
      </p:sp>
      <p:sp>
        <p:nvSpPr>
          <p:cNvPr id="92" name="Rectangle 66"/>
          <p:cNvSpPr>
            <a:spLocks noChangeArrowheads="1"/>
          </p:cNvSpPr>
          <p:nvPr/>
        </p:nvSpPr>
        <p:spPr bwMode="auto">
          <a:xfrm>
            <a:off x="3564611" y="2540476"/>
            <a:ext cx="14811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在使用</a:t>
            </a: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时，对于其个别功能及挂件不熟悉，由于其挂件等库众多，对于挂件代码的理解非常费时间，在这点上，小组耗费了很多时间</a:t>
            </a:r>
            <a:endParaRPr lang="zh-CN" altLang="zh-CN" sz="1000" dirty="0">
              <a:solidFill>
                <a:prstClr val="black">
                  <a:lumMod val="50000"/>
                  <a:lumOff val="50000"/>
                </a:prstClr>
              </a:solidFill>
              <a:latin typeface="Arial" pitchFamily="34" charset="0"/>
              <a:ea typeface="微软雅黑" pitchFamily="34" charset="-122"/>
            </a:endParaRPr>
          </a:p>
        </p:txBody>
      </p:sp>
      <p:sp>
        <p:nvSpPr>
          <p:cNvPr id="93" name="圆角矩形 92"/>
          <p:cNvSpPr/>
          <p:nvPr/>
        </p:nvSpPr>
        <p:spPr>
          <a:xfrm>
            <a:off x="3765122" y="213890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tx1">
                    <a:lumMod val="65000"/>
                    <a:lumOff val="35000"/>
                  </a:schemeClr>
                </a:solidFill>
                <a:latin typeface="Impact" pitchFamily="34" charset="0"/>
                <a:ea typeface="微软雅黑" pitchFamily="34" charset="-122"/>
              </a:rPr>
              <a:t>难点二</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94" name="Rectangle 66"/>
          <p:cNvSpPr>
            <a:spLocks noChangeArrowheads="1"/>
          </p:cNvSpPr>
          <p:nvPr/>
        </p:nvSpPr>
        <p:spPr bwMode="auto">
          <a:xfrm>
            <a:off x="5375817" y="2540476"/>
            <a:ext cx="14811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由于缺乏游戏的美工，在游戏开发初期游戏美工特别简陋，后来通过外包美工的方法解决此问题。</a:t>
            </a:r>
            <a:endParaRPr lang="zh-CN" altLang="zh-CN" sz="1000" dirty="0">
              <a:solidFill>
                <a:schemeClr val="bg1"/>
              </a:solidFill>
              <a:latin typeface="Arial" pitchFamily="34" charset="0"/>
              <a:ea typeface="微软雅黑" pitchFamily="34" charset="-122"/>
            </a:endParaRPr>
          </a:p>
        </p:txBody>
      </p:sp>
      <p:sp>
        <p:nvSpPr>
          <p:cNvPr id="95" name="圆角矩形 94"/>
          <p:cNvSpPr/>
          <p:nvPr/>
        </p:nvSpPr>
        <p:spPr>
          <a:xfrm>
            <a:off x="5576328"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难点三</a:t>
            </a:r>
            <a:endParaRPr lang="zh-CN" altLang="en-US" sz="1000" dirty="0">
              <a:ln w="6350">
                <a:noFill/>
              </a:ln>
              <a:solidFill>
                <a:schemeClr val="bg1"/>
              </a:solidFill>
              <a:latin typeface="Impact" pitchFamily="34" charset="0"/>
              <a:ea typeface="微软雅黑" pitchFamily="34" charset="-122"/>
            </a:endParaRPr>
          </a:p>
        </p:txBody>
      </p:sp>
      <p:sp>
        <p:nvSpPr>
          <p:cNvPr id="5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62" name="矩形 61"/>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6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4" name="矩形 6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
        <p:nvSpPr>
          <p:cNvPr id="6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6" name="矩形 65"/>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69" name="直接连接符 6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anim calcmode="lin" valueType="num">
                                      <p:cBhvr>
                                        <p:cTn id="13" dur="500" fill="hold"/>
                                        <p:tgtEl>
                                          <p:spTgt spid="86"/>
                                        </p:tgtEl>
                                        <p:attrNameLst>
                                          <p:attrName>ppt_x</p:attrName>
                                        </p:attrNameLst>
                                      </p:cBhvr>
                                      <p:tavLst>
                                        <p:tav tm="0">
                                          <p:val>
                                            <p:strVal val="#ppt_x"/>
                                          </p:val>
                                        </p:tav>
                                        <p:tav tm="100000">
                                          <p:val>
                                            <p:strVal val="#ppt_x"/>
                                          </p:val>
                                        </p:tav>
                                      </p:tavLst>
                                    </p:anim>
                                    <p:anim calcmode="lin" valueType="num">
                                      <p:cBhvr>
                                        <p:cTn id="14" dur="500" fill="hold"/>
                                        <p:tgtEl>
                                          <p:spTgt spid="8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anim calcmode="lin" valueType="num">
                                      <p:cBhvr>
                                        <p:cTn id="18" dur="500" fill="hold"/>
                                        <p:tgtEl>
                                          <p:spTgt spid="78"/>
                                        </p:tgtEl>
                                        <p:attrNameLst>
                                          <p:attrName>ppt_x</p:attrName>
                                        </p:attrNameLst>
                                      </p:cBhvr>
                                      <p:tavLst>
                                        <p:tav tm="0">
                                          <p:val>
                                            <p:strVal val="#ppt_x"/>
                                          </p:val>
                                        </p:tav>
                                        <p:tav tm="100000">
                                          <p:val>
                                            <p:strVal val="#ppt_x"/>
                                          </p:val>
                                        </p:tav>
                                      </p:tavLst>
                                    </p:anim>
                                    <p:anim calcmode="lin" valueType="num">
                                      <p:cBhvr>
                                        <p:cTn id="19" dur="500" fill="hold"/>
                                        <p:tgtEl>
                                          <p:spTgt spid="78"/>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91"/>
                                        </p:tgtEl>
                                        <p:attrNameLst>
                                          <p:attrName>style.visibility</p:attrName>
                                        </p:attrNameLst>
                                      </p:cBhvr>
                                      <p:to>
                                        <p:strVal val="visible"/>
                                      </p:to>
                                    </p:set>
                                    <p:anim calcmode="lin" valueType="num">
                                      <p:cBhvr>
                                        <p:cTn id="22" dur="300" fill="hold"/>
                                        <p:tgtEl>
                                          <p:spTgt spid="91"/>
                                        </p:tgtEl>
                                        <p:attrNameLst>
                                          <p:attrName>ppt_w</p:attrName>
                                        </p:attrNameLst>
                                      </p:cBhvr>
                                      <p:tavLst>
                                        <p:tav tm="0">
                                          <p:val>
                                            <p:fltVal val="0"/>
                                          </p:val>
                                        </p:tav>
                                        <p:tav tm="100000">
                                          <p:val>
                                            <p:strVal val="#ppt_w"/>
                                          </p:val>
                                        </p:tav>
                                      </p:tavLst>
                                    </p:anim>
                                    <p:anim calcmode="lin" valueType="num">
                                      <p:cBhvr>
                                        <p:cTn id="23" dur="300" fill="hold"/>
                                        <p:tgtEl>
                                          <p:spTgt spid="91"/>
                                        </p:tgtEl>
                                        <p:attrNameLst>
                                          <p:attrName>ppt_h</p:attrName>
                                        </p:attrNameLst>
                                      </p:cBhvr>
                                      <p:tavLst>
                                        <p:tav tm="0">
                                          <p:val>
                                            <p:fltVal val="0"/>
                                          </p:val>
                                        </p:tav>
                                        <p:tav tm="100000">
                                          <p:val>
                                            <p:strVal val="#ppt_h"/>
                                          </p:val>
                                        </p:tav>
                                      </p:tavLst>
                                    </p:anim>
                                    <p:animEffect transition="in" filter="fade">
                                      <p:cBhvr>
                                        <p:cTn id="24" dur="300"/>
                                        <p:tgtEl>
                                          <p:spTgt spid="91"/>
                                        </p:tgtEl>
                                      </p:cBhvr>
                                    </p:animEffect>
                                  </p:childTnLst>
                                </p:cTn>
                              </p:par>
                              <p:par>
                                <p:cTn id="25" presetID="6" presetClass="emph" presetSubtype="0" autoRev="1" fill="hold" grpId="1" nodeType="withEffect">
                                  <p:stCondLst>
                                    <p:cond delay="800"/>
                                  </p:stCondLst>
                                  <p:childTnLst>
                                    <p:animScale>
                                      <p:cBhvr>
                                        <p:cTn id="26" dur="150" fill="hold"/>
                                        <p:tgtEl>
                                          <p:spTgt spid="91"/>
                                        </p:tgtEl>
                                      </p:cBhvr>
                                      <p:by x="110000" y="110000"/>
                                    </p:animScale>
                                  </p:childTnLst>
                                </p:cTn>
                              </p:par>
                              <p:par>
                                <p:cTn id="27" presetID="55" presetClass="entr" presetSubtype="0" fill="hold" grpId="0" nodeType="withEffect">
                                  <p:stCondLst>
                                    <p:cond delay="800"/>
                                  </p:stCondLst>
                                  <p:childTnLst>
                                    <p:set>
                                      <p:cBhvr>
                                        <p:cTn id="28" dur="1" fill="hold">
                                          <p:stCondLst>
                                            <p:cond delay="0"/>
                                          </p:stCondLst>
                                        </p:cTn>
                                        <p:tgtEl>
                                          <p:spTgt spid="90"/>
                                        </p:tgtEl>
                                        <p:attrNameLst>
                                          <p:attrName>style.visibility</p:attrName>
                                        </p:attrNameLst>
                                      </p:cBhvr>
                                      <p:to>
                                        <p:strVal val="visible"/>
                                      </p:to>
                                    </p:set>
                                    <p:anim calcmode="lin" valueType="num">
                                      <p:cBhvr>
                                        <p:cTn id="29" dur="500" fill="hold"/>
                                        <p:tgtEl>
                                          <p:spTgt spid="90"/>
                                        </p:tgtEl>
                                        <p:attrNameLst>
                                          <p:attrName>ppt_w</p:attrName>
                                        </p:attrNameLst>
                                      </p:cBhvr>
                                      <p:tavLst>
                                        <p:tav tm="0">
                                          <p:val>
                                            <p:strVal val="#ppt_w*0.70"/>
                                          </p:val>
                                        </p:tav>
                                        <p:tav tm="100000">
                                          <p:val>
                                            <p:strVal val="#ppt_w"/>
                                          </p:val>
                                        </p:tav>
                                      </p:tavLst>
                                    </p:anim>
                                    <p:anim calcmode="lin" valueType="num">
                                      <p:cBhvr>
                                        <p:cTn id="30" dur="500" fill="hold"/>
                                        <p:tgtEl>
                                          <p:spTgt spid="90"/>
                                        </p:tgtEl>
                                        <p:attrNameLst>
                                          <p:attrName>ppt_h</p:attrName>
                                        </p:attrNameLst>
                                      </p:cBhvr>
                                      <p:tavLst>
                                        <p:tav tm="0">
                                          <p:val>
                                            <p:strVal val="#ppt_h"/>
                                          </p:val>
                                        </p:tav>
                                        <p:tav tm="100000">
                                          <p:val>
                                            <p:strVal val="#ppt_h"/>
                                          </p:val>
                                        </p:tav>
                                      </p:tavLst>
                                    </p:anim>
                                    <p:animEffect transition="in" filter="fade">
                                      <p:cBhvr>
                                        <p:cTn id="31" dur="500"/>
                                        <p:tgtEl>
                                          <p:spTgt spid="90"/>
                                        </p:tgtEl>
                                      </p:cBhvr>
                                    </p:animEffect>
                                  </p:childTnLst>
                                </p:cTn>
                              </p:par>
                              <p:par>
                                <p:cTn id="32" presetID="47" presetClass="entr" presetSubtype="0" fill="hold" grpId="0" nodeType="withEffect">
                                  <p:stCondLst>
                                    <p:cond delay="1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30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anim calcmode="lin" valueType="num">
                                      <p:cBhvr>
                                        <p:cTn id="40" dur="500" fill="hold"/>
                                        <p:tgtEl>
                                          <p:spTgt spid="85"/>
                                        </p:tgtEl>
                                        <p:attrNameLst>
                                          <p:attrName>ppt_x</p:attrName>
                                        </p:attrNameLst>
                                      </p:cBhvr>
                                      <p:tavLst>
                                        <p:tav tm="0">
                                          <p:val>
                                            <p:strVal val="#ppt_x"/>
                                          </p:val>
                                        </p:tav>
                                        <p:tav tm="100000">
                                          <p:val>
                                            <p:strVal val="#ppt_x"/>
                                          </p:val>
                                        </p:tav>
                                      </p:tavLst>
                                    </p:anim>
                                    <p:anim calcmode="lin" valueType="num">
                                      <p:cBhvr>
                                        <p:cTn id="41" dur="500" fill="hold"/>
                                        <p:tgtEl>
                                          <p:spTgt spid="8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30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anim calcmode="lin" valueType="num">
                                      <p:cBhvr>
                                        <p:cTn id="45" dur="500" fill="hold"/>
                                        <p:tgtEl>
                                          <p:spTgt spid="79"/>
                                        </p:tgtEl>
                                        <p:attrNameLst>
                                          <p:attrName>ppt_x</p:attrName>
                                        </p:attrNameLst>
                                      </p:cBhvr>
                                      <p:tavLst>
                                        <p:tav tm="0">
                                          <p:val>
                                            <p:strVal val="#ppt_x"/>
                                          </p:val>
                                        </p:tav>
                                        <p:tav tm="100000">
                                          <p:val>
                                            <p:strVal val="#ppt_x"/>
                                          </p:val>
                                        </p:tav>
                                      </p:tavLst>
                                    </p:anim>
                                    <p:anim calcmode="lin" valueType="num">
                                      <p:cBhvr>
                                        <p:cTn id="46" dur="500" fill="hold"/>
                                        <p:tgtEl>
                                          <p:spTgt spid="7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1800"/>
                                  </p:stCondLst>
                                  <p:childTnLst>
                                    <p:set>
                                      <p:cBhvr>
                                        <p:cTn id="48" dur="1" fill="hold">
                                          <p:stCondLst>
                                            <p:cond delay="0"/>
                                          </p:stCondLst>
                                        </p:cTn>
                                        <p:tgtEl>
                                          <p:spTgt spid="93"/>
                                        </p:tgtEl>
                                        <p:attrNameLst>
                                          <p:attrName>style.visibility</p:attrName>
                                        </p:attrNameLst>
                                      </p:cBhvr>
                                      <p:to>
                                        <p:strVal val="visible"/>
                                      </p:to>
                                    </p:set>
                                    <p:anim calcmode="lin" valueType="num">
                                      <p:cBhvr>
                                        <p:cTn id="49" dur="300" fill="hold"/>
                                        <p:tgtEl>
                                          <p:spTgt spid="93"/>
                                        </p:tgtEl>
                                        <p:attrNameLst>
                                          <p:attrName>ppt_w</p:attrName>
                                        </p:attrNameLst>
                                      </p:cBhvr>
                                      <p:tavLst>
                                        <p:tav tm="0">
                                          <p:val>
                                            <p:fltVal val="0"/>
                                          </p:val>
                                        </p:tav>
                                        <p:tav tm="100000">
                                          <p:val>
                                            <p:strVal val="#ppt_w"/>
                                          </p:val>
                                        </p:tav>
                                      </p:tavLst>
                                    </p:anim>
                                    <p:anim calcmode="lin" valueType="num">
                                      <p:cBhvr>
                                        <p:cTn id="50" dur="300" fill="hold"/>
                                        <p:tgtEl>
                                          <p:spTgt spid="93"/>
                                        </p:tgtEl>
                                        <p:attrNameLst>
                                          <p:attrName>ppt_h</p:attrName>
                                        </p:attrNameLst>
                                      </p:cBhvr>
                                      <p:tavLst>
                                        <p:tav tm="0">
                                          <p:val>
                                            <p:fltVal val="0"/>
                                          </p:val>
                                        </p:tav>
                                        <p:tav tm="100000">
                                          <p:val>
                                            <p:strVal val="#ppt_h"/>
                                          </p:val>
                                        </p:tav>
                                      </p:tavLst>
                                    </p:anim>
                                    <p:animEffect transition="in" filter="fade">
                                      <p:cBhvr>
                                        <p:cTn id="51" dur="300"/>
                                        <p:tgtEl>
                                          <p:spTgt spid="93"/>
                                        </p:tgtEl>
                                      </p:cBhvr>
                                    </p:animEffect>
                                  </p:childTnLst>
                                </p:cTn>
                              </p:par>
                              <p:par>
                                <p:cTn id="52" presetID="6" presetClass="emph" presetSubtype="0" autoRev="1" fill="hold" grpId="1" nodeType="withEffect">
                                  <p:stCondLst>
                                    <p:cond delay="2100"/>
                                  </p:stCondLst>
                                  <p:childTnLst>
                                    <p:animScale>
                                      <p:cBhvr>
                                        <p:cTn id="53" dur="150" fill="hold"/>
                                        <p:tgtEl>
                                          <p:spTgt spid="93"/>
                                        </p:tgtEl>
                                      </p:cBhvr>
                                      <p:by x="110000" y="110000"/>
                                    </p:animScale>
                                  </p:childTnLst>
                                </p:cTn>
                              </p:par>
                              <p:par>
                                <p:cTn id="54" presetID="55" presetClass="entr" presetSubtype="0" fill="hold" grpId="0" nodeType="withEffect">
                                  <p:stCondLst>
                                    <p:cond delay="2100"/>
                                  </p:stCondLst>
                                  <p:childTnLst>
                                    <p:set>
                                      <p:cBhvr>
                                        <p:cTn id="55" dur="1" fill="hold">
                                          <p:stCondLst>
                                            <p:cond delay="0"/>
                                          </p:stCondLst>
                                        </p:cTn>
                                        <p:tgtEl>
                                          <p:spTgt spid="92"/>
                                        </p:tgtEl>
                                        <p:attrNameLst>
                                          <p:attrName>style.visibility</p:attrName>
                                        </p:attrNameLst>
                                      </p:cBhvr>
                                      <p:to>
                                        <p:strVal val="visible"/>
                                      </p:to>
                                    </p:set>
                                    <p:anim calcmode="lin" valueType="num">
                                      <p:cBhvr>
                                        <p:cTn id="56" dur="500" fill="hold"/>
                                        <p:tgtEl>
                                          <p:spTgt spid="92"/>
                                        </p:tgtEl>
                                        <p:attrNameLst>
                                          <p:attrName>ppt_w</p:attrName>
                                        </p:attrNameLst>
                                      </p:cBhvr>
                                      <p:tavLst>
                                        <p:tav tm="0">
                                          <p:val>
                                            <p:strVal val="#ppt_w*0.70"/>
                                          </p:val>
                                        </p:tav>
                                        <p:tav tm="100000">
                                          <p:val>
                                            <p:strVal val="#ppt_w"/>
                                          </p:val>
                                        </p:tav>
                                      </p:tavLst>
                                    </p:anim>
                                    <p:anim calcmode="lin" valueType="num">
                                      <p:cBhvr>
                                        <p:cTn id="57" dur="500" fill="hold"/>
                                        <p:tgtEl>
                                          <p:spTgt spid="92"/>
                                        </p:tgtEl>
                                        <p:attrNameLst>
                                          <p:attrName>ppt_h</p:attrName>
                                        </p:attrNameLst>
                                      </p:cBhvr>
                                      <p:tavLst>
                                        <p:tav tm="0">
                                          <p:val>
                                            <p:strVal val="#ppt_h"/>
                                          </p:val>
                                        </p:tav>
                                        <p:tav tm="100000">
                                          <p:val>
                                            <p:strVal val="#ppt_h"/>
                                          </p:val>
                                        </p:tav>
                                      </p:tavLst>
                                    </p:anim>
                                    <p:animEffect transition="in" filter="fade">
                                      <p:cBhvr>
                                        <p:cTn id="58" dur="500"/>
                                        <p:tgtEl>
                                          <p:spTgt spid="92"/>
                                        </p:tgtEl>
                                      </p:cBhvr>
                                    </p:animEffect>
                                  </p:childTnLst>
                                </p:cTn>
                              </p:par>
                              <p:par>
                                <p:cTn id="59" presetID="47" presetClass="entr" presetSubtype="0" fill="hold" grpId="0" nodeType="withEffect">
                                  <p:stCondLst>
                                    <p:cond delay="260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anim calcmode="lin" valueType="num">
                                      <p:cBhvr>
                                        <p:cTn id="62" dur="500" fill="hold"/>
                                        <p:tgtEl>
                                          <p:spTgt spid="83"/>
                                        </p:tgtEl>
                                        <p:attrNameLst>
                                          <p:attrName>ppt_x</p:attrName>
                                        </p:attrNameLst>
                                      </p:cBhvr>
                                      <p:tavLst>
                                        <p:tav tm="0">
                                          <p:val>
                                            <p:strVal val="#ppt_x"/>
                                          </p:val>
                                        </p:tav>
                                        <p:tav tm="100000">
                                          <p:val>
                                            <p:strVal val="#ppt_x"/>
                                          </p:val>
                                        </p:tav>
                                      </p:tavLst>
                                    </p:anim>
                                    <p:anim calcmode="lin" valueType="num">
                                      <p:cBhvr>
                                        <p:cTn id="63" dur="500" fill="hold"/>
                                        <p:tgtEl>
                                          <p:spTgt spid="8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260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60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anim calcmode="lin" valueType="num">
                                      <p:cBhvr>
                                        <p:cTn id="72" dur="500" fill="hold"/>
                                        <p:tgtEl>
                                          <p:spTgt spid="80"/>
                                        </p:tgtEl>
                                        <p:attrNameLst>
                                          <p:attrName>ppt_x</p:attrName>
                                        </p:attrNameLst>
                                      </p:cBhvr>
                                      <p:tavLst>
                                        <p:tav tm="0">
                                          <p:val>
                                            <p:strVal val="#ppt_x"/>
                                          </p:val>
                                        </p:tav>
                                        <p:tav tm="100000">
                                          <p:val>
                                            <p:strVal val="#ppt_x"/>
                                          </p:val>
                                        </p:tav>
                                      </p:tavLst>
                                    </p:anim>
                                    <p:anim calcmode="lin" valueType="num">
                                      <p:cBhvr>
                                        <p:cTn id="73" dur="500" fill="hold"/>
                                        <p:tgtEl>
                                          <p:spTgt spid="80"/>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3100"/>
                                  </p:stCondLst>
                                  <p:childTnLst>
                                    <p:set>
                                      <p:cBhvr>
                                        <p:cTn id="75" dur="1" fill="hold">
                                          <p:stCondLst>
                                            <p:cond delay="0"/>
                                          </p:stCondLst>
                                        </p:cTn>
                                        <p:tgtEl>
                                          <p:spTgt spid="95"/>
                                        </p:tgtEl>
                                        <p:attrNameLst>
                                          <p:attrName>style.visibility</p:attrName>
                                        </p:attrNameLst>
                                      </p:cBhvr>
                                      <p:to>
                                        <p:strVal val="visible"/>
                                      </p:to>
                                    </p:set>
                                    <p:anim calcmode="lin" valueType="num">
                                      <p:cBhvr>
                                        <p:cTn id="76" dur="300" fill="hold"/>
                                        <p:tgtEl>
                                          <p:spTgt spid="95"/>
                                        </p:tgtEl>
                                        <p:attrNameLst>
                                          <p:attrName>ppt_w</p:attrName>
                                        </p:attrNameLst>
                                      </p:cBhvr>
                                      <p:tavLst>
                                        <p:tav tm="0">
                                          <p:val>
                                            <p:fltVal val="0"/>
                                          </p:val>
                                        </p:tav>
                                        <p:tav tm="100000">
                                          <p:val>
                                            <p:strVal val="#ppt_w"/>
                                          </p:val>
                                        </p:tav>
                                      </p:tavLst>
                                    </p:anim>
                                    <p:anim calcmode="lin" valueType="num">
                                      <p:cBhvr>
                                        <p:cTn id="77" dur="300" fill="hold"/>
                                        <p:tgtEl>
                                          <p:spTgt spid="95"/>
                                        </p:tgtEl>
                                        <p:attrNameLst>
                                          <p:attrName>ppt_h</p:attrName>
                                        </p:attrNameLst>
                                      </p:cBhvr>
                                      <p:tavLst>
                                        <p:tav tm="0">
                                          <p:val>
                                            <p:fltVal val="0"/>
                                          </p:val>
                                        </p:tav>
                                        <p:tav tm="100000">
                                          <p:val>
                                            <p:strVal val="#ppt_h"/>
                                          </p:val>
                                        </p:tav>
                                      </p:tavLst>
                                    </p:anim>
                                    <p:animEffect transition="in" filter="fade">
                                      <p:cBhvr>
                                        <p:cTn id="78" dur="300"/>
                                        <p:tgtEl>
                                          <p:spTgt spid="95"/>
                                        </p:tgtEl>
                                      </p:cBhvr>
                                    </p:animEffect>
                                  </p:childTnLst>
                                </p:cTn>
                              </p:par>
                              <p:par>
                                <p:cTn id="79" presetID="6" presetClass="emph" presetSubtype="0" autoRev="1" fill="hold" grpId="1" nodeType="withEffect">
                                  <p:stCondLst>
                                    <p:cond delay="3400"/>
                                  </p:stCondLst>
                                  <p:childTnLst>
                                    <p:animScale>
                                      <p:cBhvr>
                                        <p:cTn id="80" dur="150" fill="hold"/>
                                        <p:tgtEl>
                                          <p:spTgt spid="95"/>
                                        </p:tgtEl>
                                      </p:cBhvr>
                                      <p:by x="110000" y="110000"/>
                                    </p:animScale>
                                  </p:childTnLst>
                                </p:cTn>
                              </p:par>
                              <p:par>
                                <p:cTn id="81" presetID="55" presetClass="entr" presetSubtype="0" fill="hold" grpId="0" nodeType="withEffect">
                                  <p:stCondLst>
                                    <p:cond delay="3400"/>
                                  </p:stCondLst>
                                  <p:childTnLst>
                                    <p:set>
                                      <p:cBhvr>
                                        <p:cTn id="82" dur="1" fill="hold">
                                          <p:stCondLst>
                                            <p:cond delay="0"/>
                                          </p:stCondLst>
                                        </p:cTn>
                                        <p:tgtEl>
                                          <p:spTgt spid="94"/>
                                        </p:tgtEl>
                                        <p:attrNameLst>
                                          <p:attrName>style.visibility</p:attrName>
                                        </p:attrNameLst>
                                      </p:cBhvr>
                                      <p:to>
                                        <p:strVal val="visible"/>
                                      </p:to>
                                    </p:set>
                                    <p:anim calcmode="lin" valueType="num">
                                      <p:cBhvr>
                                        <p:cTn id="83" dur="500" fill="hold"/>
                                        <p:tgtEl>
                                          <p:spTgt spid="94"/>
                                        </p:tgtEl>
                                        <p:attrNameLst>
                                          <p:attrName>ppt_w</p:attrName>
                                        </p:attrNameLst>
                                      </p:cBhvr>
                                      <p:tavLst>
                                        <p:tav tm="0">
                                          <p:val>
                                            <p:strVal val="#ppt_w*0.70"/>
                                          </p:val>
                                        </p:tav>
                                        <p:tav tm="100000">
                                          <p:val>
                                            <p:strVal val="#ppt_w"/>
                                          </p:val>
                                        </p:tav>
                                      </p:tavLst>
                                    </p:anim>
                                    <p:anim calcmode="lin" valueType="num">
                                      <p:cBhvr>
                                        <p:cTn id="84" dur="500" fill="hold"/>
                                        <p:tgtEl>
                                          <p:spTgt spid="94"/>
                                        </p:tgtEl>
                                        <p:attrNameLst>
                                          <p:attrName>ppt_h</p:attrName>
                                        </p:attrNameLst>
                                      </p:cBhvr>
                                      <p:tavLst>
                                        <p:tav tm="0">
                                          <p:val>
                                            <p:strVal val="#ppt_h"/>
                                          </p:val>
                                        </p:tav>
                                        <p:tav tm="100000">
                                          <p:val>
                                            <p:strVal val="#ppt_h"/>
                                          </p:val>
                                        </p:tav>
                                      </p:tavLst>
                                    </p:anim>
                                    <p:animEffect transition="in" filter="fade">
                                      <p:cBhvr>
                                        <p:cTn id="8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2" grpId="0" animBg="1"/>
      <p:bldP spid="83" grpId="0" animBg="1"/>
      <p:bldP spid="84" grpId="0" animBg="1"/>
      <p:bldP spid="85" grpId="0" animBg="1"/>
      <p:bldP spid="86" grpId="0" animBg="1"/>
      <p:bldP spid="87" grpId="0" animBg="1"/>
      <p:bldP spid="90" grpId="0"/>
      <p:bldP spid="91" grpId="0" animBg="1"/>
      <p:bldP spid="91" grpId="1" animBg="1"/>
      <p:bldP spid="92" grpId="0"/>
      <p:bldP spid="93" grpId="0" animBg="1"/>
      <p:bldP spid="93" grpId="1" animBg="1"/>
      <p:bldP spid="94" grpId="0"/>
      <p:bldP spid="95" grpId="0" animBg="1"/>
      <p:bldP spid="9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3465"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7406"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1888560" y="1841626"/>
            <a:ext cx="1427625"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01 | </a:t>
            </a:r>
            <a:r>
              <a:rPr lang="zh-CN" altLang="en-US" sz="1100" b="1" dirty="0" smtClean="0">
                <a:solidFill>
                  <a:srgbClr val="37B0E8"/>
                </a:solidFill>
                <a:latin typeface="微软雅黑" pitchFamily="34" charset="-122"/>
                <a:ea typeface="微软雅黑" pitchFamily="34" charset="-122"/>
              </a:rPr>
              <a:t>项目进度</a:t>
            </a:r>
            <a:endParaRPr lang="zh-CN" altLang="en-US" sz="1100" b="1" dirty="0" smtClean="0">
              <a:ln w="6350">
                <a:noFill/>
              </a:ln>
              <a:solidFill>
                <a:srgbClr val="37B0E8"/>
              </a:solidFill>
              <a:latin typeface="微软雅黑" pitchFamily="34" charset="-122"/>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项目进度</a:t>
            </a: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项目甘特图</a:t>
            </a:r>
            <a:endParaRPr lang="zh-CN" altLang="en-US" sz="1000" dirty="0">
              <a:ln w="6350">
                <a:noFill/>
              </a:ln>
              <a:solidFill>
                <a:schemeClr val="tx1">
                  <a:lumMod val="65000"/>
                  <a:lumOff val="35000"/>
                </a:schemeClr>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项目各个部分完成情况</a:t>
            </a:r>
          </a:p>
        </p:txBody>
      </p:sp>
      <p:sp>
        <p:nvSpPr>
          <p:cNvPr id="8" name="矩形 7"/>
          <p:cNvSpPr/>
          <p:nvPr/>
        </p:nvSpPr>
        <p:spPr>
          <a:xfrm>
            <a:off x="3388193"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92134"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44"/>
          <p:cNvSpPr>
            <a:spLocks noChangeArrowheads="1"/>
          </p:cNvSpPr>
          <p:nvPr/>
        </p:nvSpPr>
        <p:spPr bwMode="auto">
          <a:xfrm>
            <a:off x="4673288" y="1957041"/>
            <a:ext cx="12995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03 | </a:t>
            </a:r>
            <a:r>
              <a:rPr lang="zh-CN" altLang="en-US" sz="1100" b="1" dirty="0" smtClean="0">
                <a:solidFill>
                  <a:srgbClr val="37B0E8"/>
                </a:solidFill>
                <a:latin typeface="微软雅黑" pitchFamily="34" charset="-122"/>
                <a:ea typeface="微软雅黑" pitchFamily="34" charset="-122"/>
              </a:rPr>
              <a:t>遇到的难点</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关键技术</a:t>
            </a: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实践</a:t>
            </a:r>
            <a:r>
              <a:rPr lang="zh-CN" altLang="en-US" sz="1000" dirty="0" smtClean="0">
                <a:ln w="6350">
                  <a:noFill/>
                </a:ln>
                <a:solidFill>
                  <a:prstClr val="black">
                    <a:lumMod val="65000"/>
                    <a:lumOff val="35000"/>
                  </a:prstClr>
                </a:solidFill>
                <a:latin typeface="Impact" pitchFamily="34" charset="0"/>
                <a:ea typeface="微软雅黑" pitchFamily="34" charset="-122"/>
              </a:rPr>
              <a:t>难点</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12" name="矩形 11"/>
          <p:cNvSpPr/>
          <p:nvPr/>
        </p:nvSpPr>
        <p:spPr>
          <a:xfrm>
            <a:off x="2036005"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39946"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44"/>
          <p:cNvSpPr>
            <a:spLocks noChangeArrowheads="1"/>
          </p:cNvSpPr>
          <p:nvPr/>
        </p:nvSpPr>
        <p:spPr bwMode="auto">
          <a:xfrm>
            <a:off x="3321100" y="3640461"/>
            <a:ext cx="142762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02 | </a:t>
            </a:r>
            <a:r>
              <a:rPr lang="zh-CN" altLang="en-US" sz="1100" b="1" dirty="0" smtClean="0">
                <a:solidFill>
                  <a:srgbClr val="37B0E8"/>
                </a:solidFill>
                <a:latin typeface="微软雅黑" pitchFamily="34" charset="-122"/>
                <a:ea typeface="微软雅黑" pitchFamily="34" charset="-122"/>
              </a:rPr>
              <a:t>项目产品</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需求设想</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成品</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16" name="矩形 15"/>
          <p:cNvSpPr/>
          <p:nvPr/>
        </p:nvSpPr>
        <p:spPr>
          <a:xfrm>
            <a:off x="4820733"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24674"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44"/>
          <p:cNvSpPr>
            <a:spLocks noChangeArrowheads="1"/>
          </p:cNvSpPr>
          <p:nvPr/>
        </p:nvSpPr>
        <p:spPr bwMode="auto">
          <a:xfrm>
            <a:off x="6105829" y="3655701"/>
            <a:ext cx="131218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04 |</a:t>
            </a:r>
            <a:r>
              <a:rPr lang="zh-CN" altLang="en-US" sz="1100" b="1" dirty="0">
                <a:solidFill>
                  <a:srgbClr val="37B0E8"/>
                </a:solidFill>
                <a:latin typeface="微软雅黑" pitchFamily="34" charset="-122"/>
                <a:ea typeface="微软雅黑" pitchFamily="34" charset="-122"/>
              </a:rPr>
              <a:t> </a:t>
            </a:r>
            <a:r>
              <a:rPr lang="zh-CN" altLang="en-US" sz="1100" b="1" dirty="0" smtClean="0">
                <a:solidFill>
                  <a:srgbClr val="37B0E8"/>
                </a:solidFill>
                <a:latin typeface="微软雅黑" pitchFamily="34" charset="-122"/>
                <a:ea typeface="微软雅黑" pitchFamily="34" charset="-122"/>
              </a:rPr>
              <a:t>成果与收获</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项目成果</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小组收获</a:t>
            </a:r>
            <a:endParaRPr lang="zh-CN" altLang="en-US" sz="1000" dirty="0">
              <a:ln w="6350">
                <a:noFill/>
              </a:ln>
              <a:solidFill>
                <a:prstClr val="black">
                  <a:lumMod val="65000"/>
                  <a:lumOff val="35000"/>
                </a:prstClr>
              </a:solidFill>
              <a:latin typeface="Impact" pitchFamily="34" charset="0"/>
              <a:ea typeface="微软雅黑" pitchFamily="34" charset="-122"/>
            </a:endParaRPr>
          </a:p>
          <a:p>
            <a:pPr lvl="0">
              <a:lnSpc>
                <a:spcPct val="150000"/>
              </a:lnSpc>
              <a:buClr>
                <a:srgbClr val="37B0E8"/>
              </a:buClr>
            </a:pP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0" name="矩形 19"/>
          <p:cNvSpPr/>
          <p:nvPr/>
        </p:nvSpPr>
        <p:spPr>
          <a:xfrm>
            <a:off x="6265884" y="1908437"/>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69825" y="2012378"/>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44"/>
          <p:cNvSpPr>
            <a:spLocks noChangeArrowheads="1"/>
          </p:cNvSpPr>
          <p:nvPr/>
        </p:nvSpPr>
        <p:spPr bwMode="auto">
          <a:xfrm>
            <a:off x="7550980" y="1943736"/>
            <a:ext cx="123518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05 | </a:t>
            </a:r>
            <a:r>
              <a:rPr lang="zh-CN" altLang="en-US" sz="1100" b="1" dirty="0" smtClean="0">
                <a:solidFill>
                  <a:srgbClr val="37B0E8"/>
                </a:solidFill>
                <a:latin typeface="微软雅黑" pitchFamily="34" charset="-122"/>
                <a:ea typeface="微软雅黑" pitchFamily="34" charset="-122"/>
              </a:rPr>
              <a:t>总结与组员评价</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项目总结</a:t>
            </a:r>
            <a:endParaRPr lang="zh-CN" altLang="en-US" sz="1000" dirty="0">
              <a:ln w="6350">
                <a:noFill/>
              </a:ln>
              <a:solidFill>
                <a:prstClr val="black">
                  <a:lumMod val="65000"/>
                  <a:lumOff val="35000"/>
                </a:prstClr>
              </a:solidFill>
              <a:latin typeface="Impact" pitchFamily="34" charset="0"/>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组员评价</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9" name="Freeform 9"/>
          <p:cNvSpPr>
            <a:spLocks noEditPoints="1"/>
          </p:cNvSpPr>
          <p:nvPr/>
        </p:nvSpPr>
        <p:spPr bwMode="auto">
          <a:xfrm>
            <a:off x="6567714" y="2324662"/>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0"/>
          <p:cNvSpPr>
            <a:spLocks noEditPoints="1"/>
          </p:cNvSpPr>
          <p:nvPr/>
        </p:nvSpPr>
        <p:spPr bwMode="auto">
          <a:xfrm>
            <a:off x="2405311" y="3864051"/>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11"/>
          <p:cNvSpPr>
            <a:spLocks noEditPoints="1"/>
          </p:cNvSpPr>
          <p:nvPr/>
        </p:nvSpPr>
        <p:spPr bwMode="auto">
          <a:xfrm>
            <a:off x="5181715" y="3845698"/>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12"/>
          <p:cNvSpPr>
            <a:spLocks noEditPoints="1"/>
          </p:cNvSpPr>
          <p:nvPr/>
        </p:nvSpPr>
        <p:spPr bwMode="auto">
          <a:xfrm>
            <a:off x="3809862" y="2268167"/>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13"/>
          <p:cNvSpPr>
            <a:spLocks noEditPoints="1"/>
          </p:cNvSpPr>
          <p:nvPr/>
        </p:nvSpPr>
        <p:spPr bwMode="auto">
          <a:xfrm>
            <a:off x="940926" y="2264198"/>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smtClean="0">
                <a:ln w="6350">
                  <a:noFill/>
                </a:ln>
                <a:solidFill>
                  <a:srgbClr val="37B0E8"/>
                </a:solidFill>
                <a:latin typeface="Impact" pitchFamily="34" charset="0"/>
                <a:ea typeface="微软雅黑" pitchFamily="34" charset="-122"/>
              </a:rPr>
              <a:t>目  录</a:t>
            </a:r>
            <a:endParaRPr lang="en-US" altLang="zh-CN" sz="2800" b="1" dirty="0">
              <a:ln w="6350">
                <a:noFill/>
              </a:ln>
              <a:solidFill>
                <a:srgbClr val="37B0E8"/>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14:presetBounceEnd="60000">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14:bounceEnd="60000">
                                          <p:cBhvr additive="base">
                                            <p:cTn id="27"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14:presetBounceEnd="60000">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14:bounceEnd="60000">
                                          <p:cBhvr additive="base">
                                            <p:cTn id="45"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14:presetBounceEnd="60000">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14:bounceEnd="60000">
                                          <p:cBhvr additive="base">
                                            <p:cTn id="63"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14:presetBounceEnd="60000">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14:bounceEnd="60000">
                                          <p:cBhvr additive="base">
                                            <p:cTn id="81" dur="5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14:presetBounceEnd="60000">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14:bounceEnd="60000">
                                          <p:cBhvr additive="base">
                                            <p:cTn id="99" dur="5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1+#ppt_w/2"/>
                                              </p:val>
                                            </p:tav>
                                            <p:tav tm="100000">
                                              <p:val>
                                                <p:strVal val="#ppt_x"/>
                                              </p:val>
                                            </p:tav>
                                          </p:tavLst>
                                        </p:anim>
                                        <p:anim calcmode="lin" valueType="num">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项目成果</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小组收获</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04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成果与收获</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1"/>
          <p:cNvSpPr>
            <a:spLocks noEditPoints="1"/>
          </p:cNvSpPr>
          <p:nvPr/>
        </p:nvSpPr>
        <p:spPr bwMode="auto">
          <a:xfrm>
            <a:off x="3251464" y="1715209"/>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项目成果</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32" name="矩形 31"/>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4"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5" name="矩形 34"/>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3" name="组合 32"/>
          <p:cNvGrpSpPr/>
          <p:nvPr/>
        </p:nvGrpSpPr>
        <p:grpSpPr>
          <a:xfrm>
            <a:off x="3790788" y="1303020"/>
            <a:ext cx="2894712" cy="2694270"/>
            <a:chOff x="974092" y="1272064"/>
            <a:chExt cx="3736975" cy="3478213"/>
          </a:xfrm>
          <a:solidFill>
            <a:srgbClr val="EAEAEA"/>
          </a:solidFill>
        </p:grpSpPr>
        <p:sp>
          <p:nvSpPr>
            <p:cNvPr id="36"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4340131" y="1886568"/>
            <a:ext cx="1706563" cy="1704975"/>
            <a:chOff x="3805238" y="2005013"/>
            <a:chExt cx="1706563" cy="1704975"/>
          </a:xfrm>
        </p:grpSpPr>
        <p:sp>
          <p:nvSpPr>
            <p:cNvPr id="126" name="Oval 7"/>
            <p:cNvSpPr>
              <a:spLocks noChangeArrowheads="1"/>
            </p:cNvSpPr>
            <p:nvPr/>
          </p:nvSpPr>
          <p:spPr bwMode="auto">
            <a:xfrm>
              <a:off x="3805238" y="2005013"/>
              <a:ext cx="1706563" cy="1704975"/>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7" name="Oval 8"/>
            <p:cNvSpPr>
              <a:spLocks noChangeArrowheads="1"/>
            </p:cNvSpPr>
            <p:nvPr/>
          </p:nvSpPr>
          <p:spPr bwMode="auto">
            <a:xfrm>
              <a:off x="3973513" y="2173288"/>
              <a:ext cx="1368425" cy="136842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28" name="Oval 9"/>
            <p:cNvSpPr>
              <a:spLocks noChangeArrowheads="1"/>
            </p:cNvSpPr>
            <p:nvPr/>
          </p:nvSpPr>
          <p:spPr bwMode="auto">
            <a:xfrm>
              <a:off x="4102100" y="2305050"/>
              <a:ext cx="1109663" cy="11049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9" name="Oval 10"/>
            <p:cNvSpPr>
              <a:spLocks noChangeArrowheads="1"/>
            </p:cNvSpPr>
            <p:nvPr/>
          </p:nvSpPr>
          <p:spPr bwMode="auto">
            <a:xfrm>
              <a:off x="4210050" y="2409825"/>
              <a:ext cx="895350" cy="89535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30" name="Oval 11"/>
            <p:cNvSpPr>
              <a:spLocks noChangeArrowheads="1"/>
            </p:cNvSpPr>
            <p:nvPr/>
          </p:nvSpPr>
          <p:spPr bwMode="auto">
            <a:xfrm>
              <a:off x="4416425" y="2616200"/>
              <a:ext cx="479425" cy="4826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grpSp>
      <p:grpSp>
        <p:nvGrpSpPr>
          <p:cNvPr id="131" name="组合 130"/>
          <p:cNvGrpSpPr/>
          <p:nvPr/>
        </p:nvGrpSpPr>
        <p:grpSpPr>
          <a:xfrm>
            <a:off x="4095656" y="1451593"/>
            <a:ext cx="1095375" cy="1285875"/>
            <a:chOff x="3560763" y="1570038"/>
            <a:chExt cx="1095375" cy="1285875"/>
          </a:xfrm>
        </p:grpSpPr>
        <p:sp>
          <p:nvSpPr>
            <p:cNvPr id="132" name="Freeform 12"/>
            <p:cNvSpPr/>
            <p:nvPr/>
          </p:nvSpPr>
          <p:spPr bwMode="auto">
            <a:xfrm>
              <a:off x="4446588" y="2611438"/>
              <a:ext cx="209550" cy="244475"/>
            </a:xfrm>
            <a:custGeom>
              <a:avLst/>
              <a:gdLst>
                <a:gd name="T0" fmla="*/ 21 w 56"/>
                <a:gd name="T1" fmla="*/ 8 h 65"/>
                <a:gd name="T2" fmla="*/ 56 w 56"/>
                <a:gd name="T3" fmla="*/ 65 h 65"/>
                <a:gd name="T4" fmla="*/ 6 w 56"/>
                <a:gd name="T5" fmla="*/ 21 h 65"/>
                <a:gd name="T6" fmla="*/ 21 w 56"/>
                <a:gd name="T7" fmla="*/ 8 h 65"/>
              </a:gdLst>
              <a:ahLst/>
              <a:cxnLst>
                <a:cxn ang="0">
                  <a:pos x="T0" y="T1"/>
                </a:cxn>
                <a:cxn ang="0">
                  <a:pos x="T2" y="T3"/>
                </a:cxn>
                <a:cxn ang="0">
                  <a:pos x="T4" y="T5"/>
                </a:cxn>
                <a:cxn ang="0">
                  <a:pos x="T6" y="T7"/>
                </a:cxn>
              </a:cxnLst>
              <a:rect l="0" t="0" r="r" b="b"/>
              <a:pathLst>
                <a:path w="56" h="65">
                  <a:moveTo>
                    <a:pt x="21" y="8"/>
                  </a:moveTo>
                  <a:cubicBezTo>
                    <a:pt x="56" y="65"/>
                    <a:pt x="56" y="65"/>
                    <a:pt x="56" y="65"/>
                  </a:cubicBezTo>
                  <a:cubicBezTo>
                    <a:pt x="6" y="21"/>
                    <a:pt x="6" y="21"/>
                    <a:pt x="6" y="21"/>
                  </a:cubicBezTo>
                  <a:cubicBezTo>
                    <a:pt x="0" y="15"/>
                    <a:pt x="17" y="0"/>
                    <a:pt x="2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3"/>
            <p:cNvSpPr/>
            <p:nvPr/>
          </p:nvSpPr>
          <p:spPr bwMode="auto">
            <a:xfrm>
              <a:off x="3714750" y="1724025"/>
              <a:ext cx="908050" cy="1057275"/>
            </a:xfrm>
            <a:custGeom>
              <a:avLst/>
              <a:gdLst>
                <a:gd name="T0" fmla="*/ 212 w 242"/>
                <a:gd name="T1" fmla="*/ 219 h 282"/>
                <a:gd name="T2" fmla="*/ 0 w 242"/>
                <a:gd name="T3" fmla="*/ 0 h 282"/>
                <a:gd name="T4" fmla="*/ 177 w 242"/>
                <a:gd name="T5" fmla="*/ 248 h 282"/>
                <a:gd name="T6" fmla="*/ 212 w 242"/>
                <a:gd name="T7" fmla="*/ 219 h 282"/>
              </a:gdLst>
              <a:ahLst/>
              <a:cxnLst>
                <a:cxn ang="0">
                  <a:pos x="T0" y="T1"/>
                </a:cxn>
                <a:cxn ang="0">
                  <a:pos x="T2" y="T3"/>
                </a:cxn>
                <a:cxn ang="0">
                  <a:pos x="T4" y="T5"/>
                </a:cxn>
                <a:cxn ang="0">
                  <a:pos x="T6" y="T7"/>
                </a:cxn>
              </a:cxnLst>
              <a:rect l="0" t="0" r="r" b="b"/>
              <a:pathLst>
                <a:path w="242" h="282">
                  <a:moveTo>
                    <a:pt x="212" y="219"/>
                  </a:moveTo>
                  <a:cubicBezTo>
                    <a:pt x="0" y="0"/>
                    <a:pt x="0" y="0"/>
                    <a:pt x="0" y="0"/>
                  </a:cubicBezTo>
                  <a:cubicBezTo>
                    <a:pt x="177" y="248"/>
                    <a:pt x="177" y="248"/>
                    <a:pt x="177" y="248"/>
                  </a:cubicBezTo>
                  <a:cubicBezTo>
                    <a:pt x="201" y="282"/>
                    <a:pt x="242" y="250"/>
                    <a:pt x="212" y="219"/>
                  </a:cubicBezTo>
                  <a:close/>
                </a:path>
              </a:pathLst>
            </a:custGeom>
            <a:solidFill>
              <a:srgbClr val="1672AA"/>
            </a:solidFill>
            <a:ln>
              <a:noFill/>
            </a:ln>
          </p:spPr>
          <p:txBody>
            <a:bodyPr vert="horz" wrap="square" lIns="91440" tIns="45720" rIns="91440" bIns="45720" numCol="1" anchor="t" anchorCtr="0" compatLnSpc="1"/>
            <a:lstStyle/>
            <a:p>
              <a:endParaRPr lang="zh-CN" altLang="en-US"/>
            </a:p>
          </p:txBody>
        </p:sp>
        <p:sp>
          <p:nvSpPr>
            <p:cNvPr id="134" name="Freeform 14"/>
            <p:cNvSpPr/>
            <p:nvPr/>
          </p:nvSpPr>
          <p:spPr bwMode="auto">
            <a:xfrm>
              <a:off x="3714750" y="1724025"/>
              <a:ext cx="850900" cy="966788"/>
            </a:xfrm>
            <a:custGeom>
              <a:avLst/>
              <a:gdLst>
                <a:gd name="T0" fmla="*/ 0 w 227"/>
                <a:gd name="T1" fmla="*/ 0 h 258"/>
                <a:gd name="T2" fmla="*/ 214 w 227"/>
                <a:gd name="T3" fmla="*/ 258 h 258"/>
                <a:gd name="T4" fmla="*/ 212 w 227"/>
                <a:gd name="T5" fmla="*/ 219 h 258"/>
                <a:gd name="T6" fmla="*/ 0 w 227"/>
                <a:gd name="T7" fmla="*/ 0 h 258"/>
              </a:gdLst>
              <a:ahLst/>
              <a:cxnLst>
                <a:cxn ang="0">
                  <a:pos x="T0" y="T1"/>
                </a:cxn>
                <a:cxn ang="0">
                  <a:pos x="T2" y="T3"/>
                </a:cxn>
                <a:cxn ang="0">
                  <a:pos x="T4" y="T5"/>
                </a:cxn>
                <a:cxn ang="0">
                  <a:pos x="T6" y="T7"/>
                </a:cxn>
              </a:cxnLst>
              <a:rect l="0" t="0" r="r" b="b"/>
              <a:pathLst>
                <a:path w="227" h="258">
                  <a:moveTo>
                    <a:pt x="0" y="0"/>
                  </a:moveTo>
                  <a:cubicBezTo>
                    <a:pt x="214" y="258"/>
                    <a:pt x="214" y="258"/>
                    <a:pt x="214" y="258"/>
                  </a:cubicBezTo>
                  <a:cubicBezTo>
                    <a:pt x="224" y="250"/>
                    <a:pt x="227" y="235"/>
                    <a:pt x="212" y="219"/>
                  </a:cubicBezTo>
                  <a:lnTo>
                    <a:pt x="0" y="0"/>
                  </a:lnTo>
                  <a:close/>
                </a:path>
              </a:pathLst>
            </a:custGeom>
            <a:solidFill>
              <a:srgbClr val="37B0E8"/>
            </a:solidFill>
            <a:ln w="6350">
              <a:noFill/>
            </a:ln>
          </p:spPr>
          <p:txBody>
            <a:bodyPr vert="horz" wrap="square" lIns="91440" tIns="45720" rIns="91440" bIns="45720" numCol="1" anchor="t" anchorCtr="0" compatLnSpc="1"/>
            <a:lstStyle/>
            <a:p>
              <a:endParaRPr lang="zh-CN" altLang="en-US"/>
            </a:p>
          </p:txBody>
        </p:sp>
        <p:sp>
          <p:nvSpPr>
            <p:cNvPr id="135" name="Freeform 15"/>
            <p:cNvSpPr/>
            <p:nvPr/>
          </p:nvSpPr>
          <p:spPr bwMode="auto">
            <a:xfrm>
              <a:off x="3714750" y="1570038"/>
              <a:ext cx="244475" cy="382588"/>
            </a:xfrm>
            <a:custGeom>
              <a:avLst/>
              <a:gdLst>
                <a:gd name="T0" fmla="*/ 50 w 65"/>
                <a:gd name="T1" fmla="*/ 102 h 102"/>
                <a:gd name="T2" fmla="*/ 50 w 65"/>
                <a:gd name="T3" fmla="*/ 20 h 102"/>
                <a:gd name="T4" fmla="*/ 0 w 65"/>
                <a:gd name="T5" fmla="*/ 41 h 102"/>
                <a:gd name="T6" fmla="*/ 50 w 65"/>
                <a:gd name="T7" fmla="*/ 102 h 102"/>
              </a:gdLst>
              <a:ahLst/>
              <a:cxnLst>
                <a:cxn ang="0">
                  <a:pos x="T0" y="T1"/>
                </a:cxn>
                <a:cxn ang="0">
                  <a:pos x="T2" y="T3"/>
                </a:cxn>
                <a:cxn ang="0">
                  <a:pos x="T4" y="T5"/>
                </a:cxn>
                <a:cxn ang="0">
                  <a:pos x="T6" y="T7"/>
                </a:cxn>
              </a:cxnLst>
              <a:rect l="0" t="0" r="r" b="b"/>
              <a:pathLst>
                <a:path w="65" h="102">
                  <a:moveTo>
                    <a:pt x="50" y="102"/>
                  </a:moveTo>
                  <a:cubicBezTo>
                    <a:pt x="56" y="86"/>
                    <a:pt x="65" y="40"/>
                    <a:pt x="50" y="20"/>
                  </a:cubicBezTo>
                  <a:cubicBezTo>
                    <a:pt x="35" y="0"/>
                    <a:pt x="6" y="4"/>
                    <a:pt x="0" y="41"/>
                  </a:cubicBezTo>
                  <a:lnTo>
                    <a:pt x="50" y="102"/>
                  </a:lnTo>
                  <a:close/>
                </a:path>
              </a:pathLst>
            </a:custGeom>
            <a:solidFill>
              <a:srgbClr val="54667A"/>
            </a:solidFill>
            <a:ln>
              <a:noFill/>
            </a:ln>
          </p:spPr>
          <p:txBody>
            <a:bodyPr vert="horz" wrap="square" lIns="91440" tIns="45720" rIns="91440" bIns="45720" numCol="1" anchor="t" anchorCtr="0" compatLnSpc="1"/>
            <a:lstStyle/>
            <a:p>
              <a:endParaRPr lang="zh-CN" altLang="en-US"/>
            </a:p>
          </p:txBody>
        </p:sp>
        <p:sp>
          <p:nvSpPr>
            <p:cNvPr id="136" name="Freeform 16"/>
            <p:cNvSpPr/>
            <p:nvPr/>
          </p:nvSpPr>
          <p:spPr bwMode="auto">
            <a:xfrm>
              <a:off x="3560763" y="1724025"/>
              <a:ext cx="341313" cy="234950"/>
            </a:xfrm>
            <a:custGeom>
              <a:avLst/>
              <a:gdLst>
                <a:gd name="T0" fmla="*/ 91 w 91"/>
                <a:gd name="T1" fmla="*/ 61 h 63"/>
                <a:gd name="T2" fmla="*/ 16 w 91"/>
                <a:gd name="T3" fmla="*/ 40 h 63"/>
                <a:gd name="T4" fmla="*/ 41 w 91"/>
                <a:gd name="T5" fmla="*/ 0 h 63"/>
                <a:gd name="T6" fmla="*/ 91 w 91"/>
                <a:gd name="T7" fmla="*/ 61 h 63"/>
              </a:gdLst>
              <a:ahLst/>
              <a:cxnLst>
                <a:cxn ang="0">
                  <a:pos x="T0" y="T1"/>
                </a:cxn>
                <a:cxn ang="0">
                  <a:pos x="T2" y="T3"/>
                </a:cxn>
                <a:cxn ang="0">
                  <a:pos x="T4" y="T5"/>
                </a:cxn>
                <a:cxn ang="0">
                  <a:pos x="T6" y="T7"/>
                </a:cxn>
              </a:cxnLst>
              <a:rect l="0" t="0" r="r" b="b"/>
              <a:pathLst>
                <a:path w="91" h="63">
                  <a:moveTo>
                    <a:pt x="91" y="61"/>
                  </a:moveTo>
                  <a:cubicBezTo>
                    <a:pt x="75" y="63"/>
                    <a:pt x="33" y="59"/>
                    <a:pt x="16" y="40"/>
                  </a:cubicBezTo>
                  <a:cubicBezTo>
                    <a:pt x="0" y="22"/>
                    <a:pt x="8" y="0"/>
                    <a:pt x="41" y="0"/>
                  </a:cubicBezTo>
                  <a:lnTo>
                    <a:pt x="91" y="61"/>
                  </a:ln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sp>
        <p:nvSpPr>
          <p:cNvPr id="137" name="任意多边形 136"/>
          <p:cNvSpPr/>
          <p:nvPr/>
        </p:nvSpPr>
        <p:spPr>
          <a:xfrm>
            <a:off x="3635896" y="2173905"/>
            <a:ext cx="979948"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1788175" y="238473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2498979" y="205431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成果一</a:t>
            </a:r>
            <a:endParaRPr lang="zh-CN" altLang="en-US" sz="1000" dirty="0">
              <a:ln w="6350">
                <a:noFill/>
              </a:ln>
              <a:solidFill>
                <a:schemeClr val="bg1"/>
              </a:solidFill>
              <a:latin typeface="Impact" pitchFamily="34" charset="0"/>
              <a:ea typeface="微软雅黑" pitchFamily="34" charset="-122"/>
            </a:endParaRPr>
          </a:p>
        </p:txBody>
      </p:sp>
      <p:sp>
        <p:nvSpPr>
          <p:cNvPr id="140" name="任意多边形 139"/>
          <p:cNvSpPr/>
          <p:nvPr/>
        </p:nvSpPr>
        <p:spPr>
          <a:xfrm flipV="1">
            <a:off x="4468589" y="3353520"/>
            <a:ext cx="722202" cy="406461"/>
          </a:xfrm>
          <a:custGeom>
            <a:avLst/>
            <a:gdLst>
              <a:gd name="connsiteX0" fmla="*/ 1257300 w 1257300"/>
              <a:gd name="connsiteY0" fmla="*/ 342900 h 342900"/>
              <a:gd name="connsiteX1" fmla="*/ 914400 w 1257300"/>
              <a:gd name="connsiteY1" fmla="*/ 0 h 342900"/>
              <a:gd name="connsiteX2" fmla="*/ 0 w 1257300"/>
              <a:gd name="connsiteY2" fmla="*/ 0 h 342900"/>
              <a:gd name="connsiteX0-1" fmla="*/ 1381053 w 1381053"/>
              <a:gd name="connsiteY0-2" fmla="*/ 454236 h 454236"/>
              <a:gd name="connsiteX1-3" fmla="*/ 914400 w 1381053"/>
              <a:gd name="connsiteY1-4" fmla="*/ 0 h 454236"/>
              <a:gd name="connsiteX2-5" fmla="*/ 0 w 1381053"/>
              <a:gd name="connsiteY2-6" fmla="*/ 0 h 454236"/>
            </a:gdLst>
            <a:ahLst/>
            <a:cxnLst>
              <a:cxn ang="0">
                <a:pos x="connsiteX0-1" y="connsiteY0-2"/>
              </a:cxn>
              <a:cxn ang="0">
                <a:pos x="connsiteX1-3" y="connsiteY1-4"/>
              </a:cxn>
              <a:cxn ang="0">
                <a:pos x="connsiteX2-5" y="connsiteY2-6"/>
              </a:cxn>
            </a:cxnLst>
            <a:rect l="l" t="t" r="r" b="b"/>
            <a:pathLst>
              <a:path w="1381053" h="454236">
                <a:moveTo>
                  <a:pt x="1381053" y="454236"/>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1" name="Rectangle 66"/>
          <p:cNvSpPr>
            <a:spLocks noChangeArrowheads="1"/>
          </p:cNvSpPr>
          <p:nvPr/>
        </p:nvSpPr>
        <p:spPr bwMode="auto">
          <a:xfrm>
            <a:off x="2651761" y="3967293"/>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软件开发相关文档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2" name="圆角矩形 141"/>
          <p:cNvSpPr/>
          <p:nvPr/>
        </p:nvSpPr>
        <p:spPr>
          <a:xfrm>
            <a:off x="3362565" y="3636870"/>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成果三</a:t>
            </a:r>
            <a:endParaRPr lang="zh-CN" altLang="en-US" sz="1000" dirty="0">
              <a:ln w="6350">
                <a:noFill/>
              </a:ln>
              <a:solidFill>
                <a:schemeClr val="bg1"/>
              </a:solidFill>
              <a:latin typeface="Impact" pitchFamily="34" charset="0"/>
              <a:ea typeface="微软雅黑" pitchFamily="34" charset="-122"/>
            </a:endParaRPr>
          </a:p>
        </p:txBody>
      </p:sp>
      <p:sp>
        <p:nvSpPr>
          <p:cNvPr id="143" name="任意多边形 142"/>
          <p:cNvSpPr/>
          <p:nvPr/>
        </p:nvSpPr>
        <p:spPr>
          <a:xfrm flipH="1">
            <a:off x="5504149" y="1861431"/>
            <a:ext cx="1250950"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4" name="Rectangle 66"/>
          <p:cNvSpPr>
            <a:spLocks noChangeArrowheads="1"/>
          </p:cNvSpPr>
          <p:nvPr/>
        </p:nvSpPr>
        <p:spPr bwMode="auto">
          <a:xfrm>
            <a:off x="6936957" y="206120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小组协作及小组作业相关文档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5" name="圆角矩形 144"/>
          <p:cNvSpPr/>
          <p:nvPr/>
        </p:nvSpPr>
        <p:spPr>
          <a:xfrm>
            <a:off x="6933063" y="173078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成果二</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14:presetBounceEnd="60000">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14:bounceEnd="60000">
                                          <p:cBhvr additive="base">
                                            <p:cTn id="25" dur="500" fill="hold"/>
                                            <p:tgtEl>
                                              <p:spTgt spid="145"/>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14:presetBounceEnd="60000">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14:bounceEnd="60000">
                                          <p:cBhvr additive="base">
                                            <p:cTn id="37" dur="500" fill="hold"/>
                                            <p:tgtEl>
                                              <p:spTgt spid="139"/>
                                            </p:tgtEl>
                                            <p:attrNameLst>
                                              <p:attrName>ppt_x</p:attrName>
                                            </p:attrNameLst>
                                          </p:cBhvr>
                                          <p:tavLst>
                                            <p:tav tm="0">
                                              <p:val>
                                                <p:strVal val="0-#ppt_w/2"/>
                                              </p:val>
                                            </p:tav>
                                            <p:tav tm="100000">
                                              <p:val>
                                                <p:strVal val="#ppt_x"/>
                                              </p:val>
                                            </p:tav>
                                          </p:tavLst>
                                        </p:anim>
                                        <p:anim calcmode="lin" valueType="num" p14:bounceEnd="60000">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14:presetBounceEnd="60000">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14:bounceEnd="60000">
                                          <p:cBhvr additive="base">
                                            <p:cTn id="49" dur="500" fill="hold"/>
                                            <p:tgtEl>
                                              <p:spTgt spid="142"/>
                                            </p:tgtEl>
                                            <p:attrNameLst>
                                              <p:attrName>ppt_x</p:attrName>
                                            </p:attrNameLst>
                                          </p:cBhvr>
                                          <p:tavLst>
                                            <p:tav tm="0">
                                              <p:val>
                                                <p:strVal val="0-#ppt_w/2"/>
                                              </p:val>
                                            </p:tav>
                                            <p:tav tm="100000">
                                              <p:val>
                                                <p:strVal val="#ppt_x"/>
                                              </p:val>
                                            </p:tav>
                                          </p:tavLst>
                                        </p:anim>
                                        <p:anim calcmode="lin" valueType="num" p14:bounceEnd="60000">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cBhvr additive="base">
                                            <p:cTn id="25" dur="500" fill="hold"/>
                                            <p:tgtEl>
                                              <p:spTgt spid="145"/>
                                            </p:tgtEl>
                                            <p:attrNameLst>
                                              <p:attrName>ppt_x</p:attrName>
                                            </p:attrNameLst>
                                          </p:cBhvr>
                                          <p:tavLst>
                                            <p:tav tm="0">
                                              <p:val>
                                                <p:strVal val="1+#ppt_w/2"/>
                                              </p:val>
                                            </p:tav>
                                            <p:tav tm="100000">
                                              <p:val>
                                                <p:strVal val="#ppt_x"/>
                                              </p:val>
                                            </p:tav>
                                          </p:tavLst>
                                        </p:anim>
                                        <p:anim calcmode="lin" valueType="num">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cBhvr additive="base">
                                            <p:cTn id="37" dur="500" fill="hold"/>
                                            <p:tgtEl>
                                              <p:spTgt spid="139"/>
                                            </p:tgtEl>
                                            <p:attrNameLst>
                                              <p:attrName>ppt_x</p:attrName>
                                            </p:attrNameLst>
                                          </p:cBhvr>
                                          <p:tavLst>
                                            <p:tav tm="0">
                                              <p:val>
                                                <p:strVal val="0-#ppt_w/2"/>
                                              </p:val>
                                            </p:tav>
                                            <p:tav tm="100000">
                                              <p:val>
                                                <p:strVal val="#ppt_x"/>
                                              </p:val>
                                            </p:tav>
                                          </p:tavLst>
                                        </p:anim>
                                        <p:anim calcmode="lin" valueType="num">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cBhvr additive="base">
                                            <p:cTn id="49" dur="500" fill="hold"/>
                                            <p:tgtEl>
                                              <p:spTgt spid="142"/>
                                            </p:tgtEl>
                                            <p:attrNameLst>
                                              <p:attrName>ppt_x</p:attrName>
                                            </p:attrNameLst>
                                          </p:cBhvr>
                                          <p:tavLst>
                                            <p:tav tm="0">
                                              <p:val>
                                                <p:strVal val="0-#ppt_w/2"/>
                                              </p:val>
                                            </p:tav>
                                            <p:tav tm="100000">
                                              <p:val>
                                                <p:strVal val="#ppt_x"/>
                                              </p:val>
                                            </p:tav>
                                          </p:tavLst>
                                        </p:anim>
                                        <p:anim calcmode="lin" valueType="num">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小组收获</a:t>
            </a:r>
            <a:endParaRPr lang="zh-CN" altLang="en-US" sz="1400" b="1" dirty="0">
              <a:solidFill>
                <a:srgbClr val="354454"/>
              </a:solidFill>
              <a:latin typeface="微软雅黑" pitchFamily="34" charset="-122"/>
              <a:ea typeface="微软雅黑" pitchFamily="34" charset="-122"/>
            </a:endParaRPr>
          </a:p>
        </p:txBody>
      </p:sp>
      <p:sp>
        <p:nvSpPr>
          <p:cNvPr id="34" name="圆角矩形 33"/>
          <p:cNvSpPr/>
          <p:nvPr/>
        </p:nvSpPr>
        <p:spPr>
          <a:xfrm>
            <a:off x="3502513" y="1094164"/>
            <a:ext cx="5364903"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35" name="Picture 3" descr="E:\稻壳模板\ppt\2016.2\创意灯泡毕业论文答辩模板\2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66"/>
          <p:cNvSpPr>
            <a:spLocks noChangeArrowheads="1"/>
          </p:cNvSpPr>
          <p:nvPr/>
        </p:nvSpPr>
        <p:spPr bwMode="auto">
          <a:xfrm>
            <a:off x="4233627" y="161692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a:solidFill>
                  <a:prstClr val="black">
                    <a:lumMod val="50000"/>
                    <a:lumOff val="50000"/>
                  </a:prstClr>
                </a:solidFill>
                <a:latin typeface="Arial" pitchFamily="34" charset="0"/>
                <a:ea typeface="微软雅黑" pitchFamily="34" charset="-122"/>
              </a:rPr>
              <a:t>通过</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c#,</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unity</a:t>
            </a:r>
            <a:r>
              <a:rPr lang="zh-CN" altLang="zh-CN" sz="1000" dirty="0">
                <a:solidFill>
                  <a:prstClr val="black">
                    <a:lumMod val="50000"/>
                    <a:lumOff val="50000"/>
                  </a:prstClr>
                </a:solidFill>
                <a:latin typeface="Arial" pitchFamily="34" charset="0"/>
                <a:ea typeface="微软雅黑" pitchFamily="34" charset="-122"/>
              </a:rPr>
              <a:t>的使用，</a:t>
            </a:r>
            <a:r>
              <a:rPr lang="zh-CN" altLang="en-US" sz="1000" dirty="0">
                <a:solidFill>
                  <a:prstClr val="black">
                    <a:lumMod val="50000"/>
                    <a:lumOff val="50000"/>
                  </a:prstClr>
                </a:solidFill>
                <a:latin typeface="Arial" pitchFamily="34" charset="0"/>
                <a:ea typeface="微软雅黑" pitchFamily="34" charset="-122"/>
              </a:rPr>
              <a:t>在制作游戏过程中，充分体会到了</a:t>
            </a:r>
            <a:r>
              <a:rPr lang="zh-CN" altLang="zh-CN" sz="1000" dirty="0">
                <a:solidFill>
                  <a:prstClr val="black">
                    <a:lumMod val="50000"/>
                    <a:lumOff val="50000"/>
                  </a:prstClr>
                </a:solidFill>
                <a:latin typeface="Arial" pitchFamily="34" charset="0"/>
                <a:ea typeface="微软雅黑" pitchFamily="34" charset="-122"/>
              </a:rPr>
              <a:t>瀑布模型的软件制作的全</a:t>
            </a:r>
            <a:r>
              <a:rPr lang="zh-CN" altLang="zh-CN" sz="1000" dirty="0" smtClean="0">
                <a:solidFill>
                  <a:prstClr val="black">
                    <a:lumMod val="50000"/>
                    <a:lumOff val="50000"/>
                  </a:prstClr>
                </a:solidFill>
                <a:latin typeface="Arial" pitchFamily="34" charset="0"/>
                <a:ea typeface="微软雅黑" pitchFamily="34" charset="-122"/>
              </a:rPr>
              <a:t>过程</a:t>
            </a:r>
            <a:r>
              <a:rPr lang="zh-CN" altLang="en-US" sz="1000" dirty="0" smtClean="0">
                <a:solidFill>
                  <a:prstClr val="black">
                    <a:lumMod val="50000"/>
                    <a:lumOff val="50000"/>
                  </a:prstClr>
                </a:solidFill>
                <a:latin typeface="Arial" pitchFamily="34" charset="0"/>
                <a:ea typeface="微软雅黑" pitchFamily="34" charset="-122"/>
              </a:rPr>
              <a:t>。</a:t>
            </a:r>
            <a:endParaRPr lang="zh-CN" altLang="zh-CN" sz="1000" dirty="0">
              <a:solidFill>
                <a:prstClr val="black">
                  <a:lumMod val="50000"/>
                  <a:lumOff val="50000"/>
                </a:prstClr>
              </a:solidFill>
              <a:latin typeface="Arial" pitchFamily="34" charset="0"/>
              <a:ea typeface="微软雅黑" pitchFamily="34" charset="-122"/>
            </a:endParaRPr>
          </a:p>
        </p:txBody>
      </p:sp>
      <p:sp>
        <p:nvSpPr>
          <p:cNvPr id="38"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收获一</a:t>
            </a:r>
            <a:endParaRPr lang="zh-CN" altLang="en-US" sz="1000" dirty="0">
              <a:ln w="6350">
                <a:noFill/>
              </a:ln>
              <a:solidFill>
                <a:schemeClr val="bg1"/>
              </a:solidFill>
              <a:latin typeface="Impact" pitchFamily="34" charset="0"/>
              <a:ea typeface="微软雅黑" pitchFamily="34" charset="-122"/>
            </a:endParaRPr>
          </a:p>
        </p:txBody>
      </p:sp>
      <p:sp>
        <p:nvSpPr>
          <p:cNvPr id="44" name="Rectangle 66"/>
          <p:cNvSpPr>
            <a:spLocks noChangeArrowheads="1"/>
          </p:cNvSpPr>
          <p:nvPr/>
        </p:nvSpPr>
        <p:spPr bwMode="auto">
          <a:xfrm>
            <a:off x="4233627" y="273706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在小组软件开发的过程中，小组协作与小组协调，给了小组每个成员在组内与他人共同工作的经验。</a:t>
            </a:r>
            <a:endParaRPr lang="zh-CN" altLang="zh-CN" sz="1000" dirty="0">
              <a:solidFill>
                <a:prstClr val="black">
                  <a:lumMod val="50000"/>
                  <a:lumOff val="50000"/>
                </a:prstClr>
              </a:solidFill>
              <a:latin typeface="Arial" pitchFamily="34" charset="0"/>
              <a:ea typeface="微软雅黑" pitchFamily="34" charset="-122"/>
            </a:endParaRPr>
          </a:p>
        </p:txBody>
      </p:sp>
      <p:sp>
        <p:nvSpPr>
          <p:cNvPr id="45" name="圆角矩形 44"/>
          <p:cNvSpPr/>
          <p:nvPr/>
        </p:nvSpPr>
        <p:spPr>
          <a:xfrm>
            <a:off x="4233627" y="23931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收获二</a:t>
            </a:r>
            <a:endParaRPr lang="zh-CN" altLang="en-US" sz="1000" dirty="0">
              <a:ln w="6350">
                <a:noFill/>
              </a:ln>
              <a:solidFill>
                <a:schemeClr val="bg1"/>
              </a:solidFill>
              <a:latin typeface="Impact" pitchFamily="34" charset="0"/>
              <a:ea typeface="微软雅黑" pitchFamily="34" charset="-122"/>
            </a:endParaRPr>
          </a:p>
        </p:txBody>
      </p:sp>
      <p:sp>
        <p:nvSpPr>
          <p:cNvPr id="46" name="Rectangle 66"/>
          <p:cNvSpPr>
            <a:spLocks noChangeArrowheads="1"/>
          </p:cNvSpPr>
          <p:nvPr/>
        </p:nvSpPr>
        <p:spPr bwMode="auto">
          <a:xfrm>
            <a:off x="4233627" y="387244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培养了小组成员的自学能力和独立能力，小组成员的独立学习能力等都有了很好的提升。</a:t>
            </a:r>
            <a:endParaRPr lang="zh-CN" altLang="zh-CN" sz="1000" dirty="0">
              <a:solidFill>
                <a:prstClr val="black">
                  <a:lumMod val="50000"/>
                  <a:lumOff val="50000"/>
                </a:prstClr>
              </a:solidFill>
              <a:latin typeface="Arial" pitchFamily="34" charset="0"/>
              <a:ea typeface="微软雅黑" pitchFamily="34" charset="-122"/>
            </a:endParaRPr>
          </a:p>
        </p:txBody>
      </p:sp>
      <p:sp>
        <p:nvSpPr>
          <p:cNvPr id="47" name="圆角矩形 46"/>
          <p:cNvSpPr/>
          <p:nvPr/>
        </p:nvSpPr>
        <p:spPr>
          <a:xfrm>
            <a:off x="4233627" y="352854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收获三</a:t>
            </a:r>
            <a:endParaRPr lang="zh-CN" altLang="en-US" sz="1000" dirty="0">
              <a:ln w="6350">
                <a:noFill/>
              </a:ln>
              <a:solidFill>
                <a:schemeClr val="bg1"/>
              </a:solidFill>
              <a:latin typeface="Impact" pitchFamily="34" charset="0"/>
              <a:ea typeface="微软雅黑" pitchFamily="34" charset="-122"/>
            </a:endParaRPr>
          </a:p>
        </p:txBody>
      </p:sp>
      <p:cxnSp>
        <p:nvCxnSpPr>
          <p:cNvPr id="48" name="直接连接符 47"/>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4"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57" name="矩形 56"/>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58" name="矩形 5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59" name="矩形 5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6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14:presetBounceEnd="60000">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14:bounceEnd="60000">
                                          <p:cBhvr additive="base">
                                            <p:cTn id="17"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14:bounceEnd="60000">
                                          <p:cBhvr additive="base">
                                            <p:cTn id="21" dur="5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14:bounceEnd="60000">
                                          <p:cBhvr additive="base">
                                            <p:cTn id="25" dur="5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70472"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项目总结</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组员评价</a:t>
            </a:r>
          </a:p>
        </p:txBody>
      </p:sp>
      <p:sp>
        <p:nvSpPr>
          <p:cNvPr id="7" name="Rectangle 44"/>
          <p:cNvSpPr>
            <a:spLocks noChangeArrowheads="1"/>
          </p:cNvSpPr>
          <p:nvPr/>
        </p:nvSpPr>
        <p:spPr bwMode="auto">
          <a:xfrm>
            <a:off x="4570472" y="1357990"/>
            <a:ext cx="28818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05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总结与组员评价</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9"/>
          <p:cNvSpPr>
            <a:spLocks noEditPoints="1"/>
          </p:cNvSpPr>
          <p:nvPr/>
        </p:nvSpPr>
        <p:spPr bwMode="auto">
          <a:xfrm>
            <a:off x="3154838" y="1762175"/>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14:bounceEnd="60000">
                                          <p:cBhvr additive="base">
                                            <p:cTn id="28"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项目总结</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2" name="矩形 31"/>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矩形 32"/>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sp>
        <p:nvSpPr>
          <p:cNvPr id="44" name="圆角矩形 43"/>
          <p:cNvSpPr/>
          <p:nvPr/>
        </p:nvSpPr>
        <p:spPr>
          <a:xfrm>
            <a:off x="1428628" y="905376"/>
            <a:ext cx="7289203" cy="3547382"/>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45" name="Rectangle 21"/>
          <p:cNvSpPr>
            <a:spLocks noChangeArrowheads="1"/>
          </p:cNvSpPr>
          <p:nvPr/>
        </p:nvSpPr>
        <p:spPr bwMode="auto">
          <a:xfrm>
            <a:off x="1763688" y="1386405"/>
            <a:ext cx="641153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400" dirty="0" smtClean="0"/>
              <a:t>	</a:t>
            </a:r>
            <a:r>
              <a:rPr lang="zh-CN" altLang="zh-CN" sz="1400" dirty="0" smtClean="0"/>
              <a:t>在</a:t>
            </a:r>
            <a:r>
              <a:rPr lang="zh-CN" altLang="zh-CN" sz="1400" dirty="0"/>
              <a:t>完成项目中我们遇到了不少的困难，其中最艰难的在于两个阶段：需求分析与测试阶段。在需求分析中，要明确哪些需求是目前你能办到的，哪些需求是目前无法完成的，哪些需求是可以延后，哪些需求是不合理的。在需求分析阶段，我们小组找了两次杨老师确认并修改需求。同时，因为我们不确定自己的需求是否合理，在找了</a:t>
            </a:r>
            <a:r>
              <a:rPr lang="en-US" altLang="zh-CN" sz="1400" dirty="0"/>
              <a:t>10</a:t>
            </a:r>
            <a:r>
              <a:rPr lang="zh-CN" altLang="zh-CN" sz="1400" dirty="0"/>
              <a:t>名不同的用户访谈询问之后，通过用户的访谈结果修改需求。在测试阶段，我们小组遇到了各种各样的困难，先是软件产品和外部服务器连接遇到的困难，通过和小组成员的努力，我们通过另一种方法解决了问题。之后，在进行单元测试和集成测试的时候，遇到了由于衔接不够好，开发时不仔细留下的</a:t>
            </a:r>
            <a:r>
              <a:rPr lang="en-US" altLang="zh-CN" sz="1400" dirty="0"/>
              <a:t>bug</a:t>
            </a:r>
            <a:r>
              <a:rPr lang="zh-CN" altLang="zh-CN" sz="1400" dirty="0"/>
              <a:t>。通过与小组成员的仔细筛查，最终解决了这个问题。最后，遇到最大的问题的还是系统测试阶段，在给用户测试软件产品的时候，遇到了交互不合理、软件自适应手机问题、游戏难度问题等一系列问题。通过收集用户反馈，查阅资料，开发人员测试之后，解决了这个问题。</a:t>
            </a:r>
            <a:endParaRPr lang="zh-CN" altLang="zh-CN" sz="1400" dirty="0">
              <a:solidFill>
                <a:schemeClr val="tx1">
                  <a:lumMod val="65000"/>
                  <a:lumOff val="35000"/>
                </a:schemeClr>
              </a:solidFill>
              <a:latin typeface="Arial"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10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par>
                                <p:cTn id="9" presetID="42" presetClass="entr" presetSubtype="0" fill="hold" grpId="0" nodeType="withEffect">
                                  <p:stCondLst>
                                    <p:cond delay="11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anim calcmode="lin" valueType="num">
                                      <p:cBhvr>
                                        <p:cTn id="12" dur="500" fill="hold"/>
                                        <p:tgtEl>
                                          <p:spTgt spid="45"/>
                                        </p:tgtEl>
                                        <p:attrNameLst>
                                          <p:attrName>ppt_x</p:attrName>
                                        </p:attrNameLst>
                                      </p:cBhvr>
                                      <p:tavLst>
                                        <p:tav tm="0">
                                          <p:val>
                                            <p:strVal val="#ppt_x"/>
                                          </p:val>
                                        </p:tav>
                                        <p:tav tm="100000">
                                          <p:val>
                                            <p:strVal val="#ppt_x"/>
                                          </p:val>
                                        </p:tav>
                                      </p:tavLst>
                                    </p:anim>
                                    <p:anim calcmode="lin" valueType="num">
                                      <p:cBhvr>
                                        <p:cTn id="13"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2" name="矩形 1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13" name="矩形 12"/>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14" name="矩形 1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15" name="矩形 14"/>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16" name="矩形 15"/>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grpSp>
        <p:nvGrpSpPr>
          <p:cNvPr id="17" name="组合 16"/>
          <p:cNvGrpSpPr/>
          <p:nvPr/>
        </p:nvGrpSpPr>
        <p:grpSpPr>
          <a:xfrm>
            <a:off x="8632482" y="346839"/>
            <a:ext cx="156623" cy="156623"/>
            <a:chOff x="8689063" y="2493438"/>
            <a:chExt cx="156623" cy="156623"/>
          </a:xfrm>
        </p:grpSpPr>
        <p:sp>
          <p:nvSpPr>
            <p:cNvPr id="18" name="矩形 1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789105" y="346839"/>
            <a:ext cx="156623" cy="156623"/>
            <a:chOff x="8845686" y="2493438"/>
            <a:chExt cx="156623" cy="156623"/>
          </a:xfrm>
        </p:grpSpPr>
        <p:sp>
          <p:nvSpPr>
            <p:cNvPr id="21" name="矩形 20"/>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组员评价</a:t>
            </a:r>
            <a:endParaRPr lang="zh-CN" altLang="en-US" sz="1400" b="1" dirty="0">
              <a:solidFill>
                <a:srgbClr val="354454"/>
              </a:solidFill>
              <a:latin typeface="微软雅黑" pitchFamily="34" charset="-122"/>
              <a:ea typeface="微软雅黑" pitchFamily="34" charset="-122"/>
            </a:endParaRPr>
          </a:p>
        </p:txBody>
      </p:sp>
      <p:sp>
        <p:nvSpPr>
          <p:cNvPr id="26" name="文本框 25"/>
          <p:cNvSpPr txBox="1"/>
          <p:nvPr/>
        </p:nvSpPr>
        <p:spPr>
          <a:xfrm>
            <a:off x="1691680" y="914772"/>
            <a:ext cx="6624736" cy="4062651"/>
          </a:xfrm>
          <a:prstGeom prst="rect">
            <a:avLst/>
          </a:prstGeom>
          <a:noFill/>
        </p:spPr>
        <p:txBody>
          <a:bodyPr wrap="square" rtlCol="0">
            <a:spAutoFit/>
          </a:bodyPr>
          <a:lstStyle/>
          <a:p>
            <a:r>
              <a:rPr lang="zh-CN" altLang="zh-CN" sz="900" dirty="0"/>
              <a:t>组长：吴子乔</a:t>
            </a:r>
          </a:p>
          <a:p>
            <a:r>
              <a:rPr lang="en-US" altLang="zh-CN" sz="900" dirty="0"/>
              <a:t>	</a:t>
            </a:r>
            <a:r>
              <a:rPr lang="zh-CN" altLang="zh-CN" sz="900" dirty="0"/>
              <a:t>本人自评</a:t>
            </a:r>
            <a:r>
              <a:rPr lang="zh-CN" altLang="zh-CN" sz="900" dirty="0" smtClean="0"/>
              <a:t>：在</a:t>
            </a:r>
            <a:r>
              <a:rPr lang="zh-CN" altLang="zh-CN" sz="900" dirty="0"/>
              <a:t>项目各个时期能较为及时得把控项目进度，但是由于个人时间原因。在项目中期，没有很好尽到组长的责任。对于风险把控及成员分工有不合理之处。在某一段时间，对于项目的热情度及优先级都很低，造成了在那个时间段小组递交的报告有延迟和质量很低的状况出现。</a:t>
            </a:r>
          </a:p>
          <a:p>
            <a:r>
              <a:rPr lang="en-US" altLang="zh-CN" sz="900" dirty="0"/>
              <a:t>	</a:t>
            </a:r>
            <a:r>
              <a:rPr lang="zh-CN" altLang="zh-CN" sz="900" dirty="0"/>
              <a:t>组员评价</a:t>
            </a:r>
            <a:r>
              <a:rPr lang="zh-CN" altLang="zh-CN" sz="900" dirty="0" smtClean="0"/>
              <a:t>：</a:t>
            </a:r>
            <a:r>
              <a:rPr lang="zh-CN" altLang="zh-CN" sz="900" dirty="0"/>
              <a:t>项目经理在整个任务中起到的作用至关重要，他能够合理地分配任务</a:t>
            </a:r>
            <a:r>
              <a:rPr lang="zh-CN" altLang="zh-CN" sz="900" dirty="0" smtClean="0"/>
              <a:t>，</a:t>
            </a:r>
            <a:r>
              <a:rPr lang="zh-CN" altLang="en-US" sz="900" dirty="0" smtClean="0"/>
              <a:t>但是也有出现时间紧张无法照顾到团队的情况。</a:t>
            </a:r>
            <a:endParaRPr lang="zh-CN" altLang="zh-CN" sz="900" dirty="0"/>
          </a:p>
          <a:p>
            <a:r>
              <a:rPr lang="en-US" altLang="zh-CN" sz="900" dirty="0"/>
              <a:t>	</a:t>
            </a:r>
            <a:r>
              <a:rPr lang="zh-CN" altLang="zh-CN" sz="900" dirty="0"/>
              <a:t>项目总体绩效评价：</a:t>
            </a:r>
            <a:r>
              <a:rPr lang="en-US" altLang="zh-CN" sz="900" dirty="0"/>
              <a:t>7/10</a:t>
            </a:r>
            <a:endParaRPr lang="zh-CN" altLang="zh-CN" sz="900" dirty="0"/>
          </a:p>
          <a:p>
            <a:r>
              <a:rPr lang="en-US" altLang="zh-CN" sz="900" dirty="0"/>
              <a:t> </a:t>
            </a:r>
            <a:endParaRPr lang="zh-CN" altLang="zh-CN" sz="900" dirty="0"/>
          </a:p>
          <a:p>
            <a:r>
              <a:rPr lang="zh-CN" altLang="zh-CN" sz="900" dirty="0"/>
              <a:t>组员：石梦韬</a:t>
            </a:r>
          </a:p>
          <a:p>
            <a:r>
              <a:rPr lang="en-US" altLang="zh-CN" sz="900" dirty="0"/>
              <a:t>	</a:t>
            </a:r>
            <a:r>
              <a:rPr lang="zh-CN" altLang="zh-CN" sz="900" dirty="0"/>
              <a:t>本人自评：本次做小游戏项目很荣幸能够和其他两门组员一起合作，提高了互相之间默契程度。对于组长分配的任务，我都会去积极的完成，对于组员给予的建议，我都会选择去接受。在该项目中，我主要负责制作游戏内容和玩家行为的模块，该模块在整个游戏过程当中是相当重要的一环，它是否能够完成将决定整个项目是否能够得到实现，获得最终用户的认可。在各种各样的考试以及城院赛浙大赛背景之下，留给我实现我所负责模块的时间非常有限，但是我仍然通过了我的努力，完成了一项几乎不可能完成的任务。虽然项目经理在整个任务中起到的作用至关重要，他能够合理地分配任务，给予我很大的心灵安慰，但是我觉得我个人在整个项目起到的作用不容小觑。</a:t>
            </a:r>
          </a:p>
          <a:p>
            <a:r>
              <a:rPr lang="en-US" altLang="zh-CN" sz="900" dirty="0"/>
              <a:t>	</a:t>
            </a:r>
            <a:r>
              <a:rPr lang="zh-CN" altLang="zh-CN" sz="900" dirty="0"/>
              <a:t>组长评价：在项目各个时期，能够按时上交组长布置的任务，同时能够承担起项目总体开发大柱，在各个时期都做了有质量保证的工作。</a:t>
            </a:r>
          </a:p>
          <a:p>
            <a:r>
              <a:rPr lang="en-US" altLang="zh-CN" sz="900" dirty="0"/>
              <a:t>	</a:t>
            </a:r>
            <a:r>
              <a:rPr lang="zh-CN" altLang="zh-CN" sz="900" dirty="0"/>
              <a:t>项目总体绩效评价：</a:t>
            </a:r>
            <a:r>
              <a:rPr lang="en-US" altLang="zh-CN" sz="900" dirty="0"/>
              <a:t>8/10</a:t>
            </a:r>
            <a:endParaRPr lang="zh-CN" altLang="zh-CN" sz="900" dirty="0"/>
          </a:p>
          <a:p>
            <a:r>
              <a:rPr lang="en-US" altLang="zh-CN" sz="900" dirty="0"/>
              <a:t> </a:t>
            </a:r>
            <a:endParaRPr lang="zh-CN" altLang="zh-CN" sz="900" dirty="0"/>
          </a:p>
          <a:p>
            <a:r>
              <a:rPr lang="zh-CN" altLang="zh-CN" sz="900" dirty="0"/>
              <a:t>组员：陈栩</a:t>
            </a:r>
          </a:p>
          <a:p>
            <a:r>
              <a:rPr lang="en-US" altLang="zh-CN" sz="900" dirty="0"/>
              <a:t>	</a:t>
            </a:r>
            <a:r>
              <a:rPr lang="zh-CN" altLang="zh-CN" sz="900" dirty="0"/>
              <a:t>本人自评：在这门课程中，我们组选择了游戏的制作，我在这个游戏的部分主要是负责后端的操作，云端数据库的搭建，服务器与数据库的交互还有最后的排行榜制作，从刚开始什么都不懂，到自学</a:t>
            </a:r>
            <a:r>
              <a:rPr lang="en-US" altLang="zh-CN" sz="900" dirty="0"/>
              <a:t>c#,</a:t>
            </a:r>
            <a:r>
              <a:rPr lang="zh-CN" altLang="zh-CN" sz="900" dirty="0"/>
              <a:t>自学</a:t>
            </a:r>
            <a:r>
              <a:rPr lang="en-US" altLang="zh-CN" sz="900" dirty="0"/>
              <a:t>unity</a:t>
            </a:r>
            <a:r>
              <a:rPr lang="zh-CN" altLang="zh-CN" sz="900" dirty="0"/>
              <a:t>的使用，还体会了瀑布模型的软件制作的全过程，我在这门课中学到了很多。</a:t>
            </a:r>
          </a:p>
          <a:p>
            <a:r>
              <a:rPr lang="en-US" altLang="zh-CN" sz="900" dirty="0"/>
              <a:t>	</a:t>
            </a:r>
            <a:r>
              <a:rPr lang="zh-CN" altLang="zh-CN" sz="900" dirty="0"/>
              <a:t>组长评价：在项目各个时期，能够较为按时上交组长布置的任务，在各个时期都做了有质量保证的工作。但是，由于一些时间安排，会有无法做项目相关工作的情况。</a:t>
            </a:r>
          </a:p>
          <a:p>
            <a:r>
              <a:rPr lang="en-US" altLang="zh-CN" sz="900" dirty="0"/>
              <a:t>	</a:t>
            </a:r>
            <a:r>
              <a:rPr lang="zh-CN" altLang="zh-CN" sz="900" dirty="0"/>
              <a:t>项目总体绩效评价：</a:t>
            </a:r>
            <a:r>
              <a:rPr lang="en-US" altLang="zh-CN" sz="900" dirty="0"/>
              <a:t>6.9/10</a:t>
            </a:r>
            <a:endParaRPr lang="zh-CN" altLang="zh-CN" sz="900" dirty="0"/>
          </a:p>
          <a:p>
            <a:r>
              <a:rPr lang="en-US" altLang="zh-CN" sz="900" dirty="0"/>
              <a:t> </a:t>
            </a:r>
            <a:endParaRPr lang="zh-CN" altLang="zh-CN" sz="900" dirty="0"/>
          </a:p>
          <a:p>
            <a:endParaRPr lang="zh-CN" altLang="en-US" sz="600" dirty="0"/>
          </a:p>
        </p:txBody>
      </p:sp>
    </p:spTree>
    <p:extLst>
      <p:ext uri="{BB962C8B-B14F-4D97-AF65-F5344CB8AC3E}">
        <p14:creationId xmlns:p14="http://schemas.microsoft.com/office/powerpoint/2010/main" val="29559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6" y="1346821"/>
            <a:ext cx="9140974" cy="3795092"/>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66"/>
          <p:cNvSpPr>
            <a:spLocks noChangeArrowheads="1"/>
          </p:cNvSpPr>
          <p:nvPr/>
        </p:nvSpPr>
        <p:spPr bwMode="auto">
          <a:xfrm>
            <a:off x="1023782" y="1994892"/>
            <a:ext cx="707661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[1]	</a:t>
            </a:r>
            <a:r>
              <a:rPr lang="zh-CN" altLang="en-US" sz="1200" dirty="0">
                <a:solidFill>
                  <a:schemeClr val="bg1"/>
                </a:solidFill>
                <a:latin typeface="Arial" pitchFamily="34" charset="0"/>
                <a:ea typeface="微软雅黑" pitchFamily="34" charset="-122"/>
              </a:rPr>
              <a:t>游戏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迷宫深处</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开发者介绍及游戏内容 </a:t>
            </a:r>
            <a:r>
              <a:rPr lang="en-US" altLang="zh-CN" sz="1200" dirty="0">
                <a:solidFill>
                  <a:schemeClr val="bg1"/>
                </a:solidFill>
                <a:latin typeface="Arial" pitchFamily="34" charset="0"/>
                <a:ea typeface="微软雅黑" pitchFamily="34" charset="-122"/>
              </a:rPr>
              <a:t>2018</a:t>
            </a:r>
            <a:r>
              <a:rPr lang="zh-CN" altLang="en-US" sz="1200" dirty="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3</a:t>
            </a:r>
            <a:r>
              <a:rPr lang="zh-CN" altLang="en-US" sz="1200" dirty="0">
                <a:solidFill>
                  <a:schemeClr val="bg1"/>
                </a:solidFill>
                <a:latin typeface="Arial" pitchFamily="34" charset="0"/>
                <a:ea typeface="微软雅黑" pitchFamily="34" charset="-122"/>
              </a:rPr>
              <a:t>月</a:t>
            </a:r>
            <a:r>
              <a:rPr lang="en-US" altLang="zh-CN" sz="1200" dirty="0">
                <a:solidFill>
                  <a:schemeClr val="bg1"/>
                </a:solidFill>
                <a:latin typeface="Arial" pitchFamily="34" charset="0"/>
                <a:ea typeface="微软雅黑" pitchFamily="34" charset="-122"/>
              </a:rPr>
              <a:t>11</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https://tieba.baidu.com/p/5366126268?red_tag=1516710533&amp;traceid=</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[2]	unity</a:t>
            </a:r>
            <a:r>
              <a:rPr lang="zh-CN" altLang="en-US" sz="1200" dirty="0">
                <a:solidFill>
                  <a:schemeClr val="bg1"/>
                </a:solidFill>
                <a:latin typeface="Arial" pitchFamily="34" charset="0"/>
                <a:ea typeface="微软雅黑" pitchFamily="34" charset="-122"/>
              </a:rPr>
              <a:t>社区论坛</a:t>
            </a:r>
            <a:r>
              <a:rPr lang="en-US" altLang="zh-CN" sz="1200" dirty="0">
                <a:solidFill>
                  <a:schemeClr val="bg1"/>
                </a:solidFill>
                <a:latin typeface="Arial" pitchFamily="34" charset="0"/>
                <a:ea typeface="微软雅黑" pitchFamily="34" charset="-122"/>
              </a:rPr>
              <a:t>2D</a:t>
            </a:r>
            <a:r>
              <a:rPr lang="zh-CN" altLang="en-US" sz="1200" dirty="0">
                <a:solidFill>
                  <a:schemeClr val="bg1"/>
                </a:solidFill>
                <a:latin typeface="Arial" pitchFamily="34" charset="0"/>
                <a:ea typeface="微软雅黑" pitchFamily="34" charset="-122"/>
              </a:rPr>
              <a:t>游戏制作技术简单举例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6</a:t>
            </a:r>
            <a:r>
              <a:rPr lang="zh-CN" altLang="en-US" sz="120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http://forum.china.unity3d.com/thread-13546-1-1.html</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[3]	unity</a:t>
            </a:r>
            <a:r>
              <a:rPr lang="zh-CN" altLang="en-US" sz="1200" dirty="0">
                <a:solidFill>
                  <a:schemeClr val="bg1"/>
                </a:solidFill>
                <a:latin typeface="Arial" pitchFamily="34" charset="0"/>
                <a:ea typeface="微软雅黑" pitchFamily="34" charset="-122"/>
              </a:rPr>
              <a:t>社区学习资料及</a:t>
            </a:r>
            <a:r>
              <a:rPr lang="en-US" altLang="zh-CN" sz="1200" dirty="0">
                <a:solidFill>
                  <a:schemeClr val="bg1"/>
                </a:solidFill>
                <a:latin typeface="Arial" pitchFamily="34" charset="0"/>
                <a:ea typeface="微软雅黑" pitchFamily="34" charset="-122"/>
              </a:rPr>
              <a:t>unity</a:t>
            </a:r>
            <a:r>
              <a:rPr lang="zh-CN" altLang="en-US" sz="1200" dirty="0">
                <a:solidFill>
                  <a:schemeClr val="bg1"/>
                </a:solidFill>
                <a:latin typeface="Arial" pitchFamily="34" charset="0"/>
                <a:ea typeface="微软雅黑" pitchFamily="34" charset="-122"/>
              </a:rPr>
              <a:t>开发教程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5</a:t>
            </a:r>
            <a:r>
              <a:rPr lang="zh-CN" altLang="en-US" sz="1200" dirty="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 </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http://forum.china.unity3d.com/forum.php</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[4]	</a:t>
            </a:r>
            <a:r>
              <a:rPr lang="zh-CN" altLang="en-US" sz="1200" dirty="0">
                <a:solidFill>
                  <a:schemeClr val="bg1"/>
                </a:solidFill>
                <a:latin typeface="Arial" pitchFamily="34" charset="0"/>
                <a:ea typeface="微软雅黑" pitchFamily="34" charset="-122"/>
              </a:rPr>
              <a:t>张海藩、牟永敏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软件工程导论</a:t>
            </a:r>
            <a:r>
              <a:rPr lang="en-US" altLang="zh-CN" sz="1200" dirty="0">
                <a:solidFill>
                  <a:schemeClr val="bg1"/>
                </a:solidFill>
                <a:latin typeface="Arial" pitchFamily="34" charset="0"/>
                <a:ea typeface="微软雅黑" pitchFamily="34" charset="-122"/>
              </a:rPr>
              <a:t>》-6</a:t>
            </a:r>
            <a:r>
              <a:rPr lang="zh-CN" altLang="en-US" sz="1200" dirty="0">
                <a:solidFill>
                  <a:schemeClr val="bg1"/>
                </a:solidFill>
                <a:latin typeface="Arial" pitchFamily="34" charset="0"/>
                <a:ea typeface="微软雅黑" pitchFamily="34" charset="-122"/>
              </a:rPr>
              <a:t>版 北京：清华大学出版社，</a:t>
            </a:r>
            <a:r>
              <a:rPr lang="en-US" altLang="zh-CN" sz="1200" dirty="0">
                <a:solidFill>
                  <a:schemeClr val="bg1"/>
                </a:solidFill>
                <a:latin typeface="Arial" pitchFamily="34" charset="0"/>
                <a:ea typeface="微软雅黑" pitchFamily="34" charset="-122"/>
              </a:rPr>
              <a:t>2013</a:t>
            </a:r>
            <a:r>
              <a:rPr lang="zh-CN" altLang="en-US" sz="1200" dirty="0">
                <a:solidFill>
                  <a:schemeClr val="bg1"/>
                </a:solidFill>
                <a:latin typeface="Arial" pitchFamily="34" charset="0"/>
                <a:ea typeface="微软雅黑" pitchFamily="34" charset="-122"/>
              </a:rPr>
              <a:t>（</a:t>
            </a:r>
            <a:r>
              <a:rPr lang="en-US" altLang="zh-CN" sz="1200" dirty="0">
                <a:solidFill>
                  <a:schemeClr val="bg1"/>
                </a:solidFill>
                <a:latin typeface="Arial" pitchFamily="34" charset="0"/>
                <a:ea typeface="微软雅黑" pitchFamily="34" charset="-122"/>
              </a:rPr>
              <a:t>2018.1</a:t>
            </a:r>
            <a:r>
              <a:rPr lang="zh-CN" altLang="en-US" sz="1200" dirty="0">
                <a:solidFill>
                  <a:schemeClr val="bg1"/>
                </a:solidFill>
                <a:latin typeface="Arial" pitchFamily="34" charset="0"/>
                <a:ea typeface="微软雅黑" pitchFamily="34" charset="-122"/>
              </a:rPr>
              <a:t>重印）</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[5] </a:t>
            </a:r>
            <a:r>
              <a:rPr lang="zh-CN" altLang="en-US" sz="1200" dirty="0">
                <a:solidFill>
                  <a:schemeClr val="bg1"/>
                </a:solidFill>
                <a:latin typeface="Arial" pitchFamily="34" charset="0"/>
                <a:ea typeface="微软雅黑" pitchFamily="34" charset="-122"/>
              </a:rPr>
              <a:t>陈洪、任科、李华杰</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游戏专业概论</a:t>
            </a:r>
            <a:r>
              <a:rPr lang="en-US" altLang="zh-CN" sz="1200" dirty="0">
                <a:solidFill>
                  <a:schemeClr val="bg1"/>
                </a:solidFill>
                <a:latin typeface="Arial" pitchFamily="34" charset="0"/>
                <a:ea typeface="微软雅黑" pitchFamily="34" charset="-122"/>
              </a:rPr>
              <a:t>》 </a:t>
            </a:r>
            <a:r>
              <a:rPr lang="zh-CN" altLang="en-US" sz="1200" dirty="0">
                <a:solidFill>
                  <a:schemeClr val="bg1"/>
                </a:solidFill>
                <a:latin typeface="Arial" pitchFamily="34" charset="0"/>
                <a:ea typeface="微软雅黑" pitchFamily="34" charset="-122"/>
              </a:rPr>
              <a:t>北京：清华大学出版社，</a:t>
            </a:r>
            <a:r>
              <a:rPr lang="en-US" altLang="zh-CN" sz="1200" dirty="0">
                <a:solidFill>
                  <a:schemeClr val="bg1"/>
                </a:solidFill>
                <a:latin typeface="Arial" pitchFamily="34" charset="0"/>
                <a:ea typeface="微软雅黑" pitchFamily="34" charset="-122"/>
              </a:rPr>
              <a:t>2010.1</a:t>
            </a:r>
          </a:p>
          <a:p>
            <a:pPr lvl="0" indent="323850" algn="just" fontAlgn="base">
              <a:lnSpc>
                <a:spcPct val="200000"/>
              </a:lnSpc>
              <a:spcBef>
                <a:spcPct val="0"/>
              </a:spcBef>
              <a:spcAft>
                <a:spcPct val="0"/>
              </a:spcAft>
            </a:pPr>
            <a:endParaRPr lang="en-US" altLang="zh-CN" sz="1200" dirty="0">
              <a:solidFill>
                <a:schemeClr val="bg1"/>
              </a:solidFill>
              <a:latin typeface="Arial" pitchFamily="34" charset="0"/>
              <a:ea typeface="微软雅黑" pitchFamily="34" charset="-122"/>
            </a:endParaRPr>
          </a:p>
        </p:txBody>
      </p:sp>
      <p:sp>
        <p:nvSpPr>
          <p:cNvPr id="4" name="圆角矩形 3"/>
          <p:cNvSpPr/>
          <p:nvPr/>
        </p:nvSpPr>
        <p:spPr>
          <a:xfrm>
            <a:off x="3688078" y="1226166"/>
            <a:ext cx="1748018" cy="241310"/>
          </a:xfrm>
          <a:prstGeom prst="roundRect">
            <a:avLst>
              <a:gd name="adj" fmla="val 0"/>
            </a:avLst>
          </a:prstGeom>
          <a:solidFill>
            <a:srgbClr val="F0F1F3"/>
          </a:solidFill>
          <a:ln w="6350">
            <a:solidFill>
              <a:srgbClr val="586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rgbClr val="586B7F"/>
                </a:solidFill>
                <a:latin typeface="Impact" pitchFamily="34" charset="0"/>
                <a:ea typeface="微软雅黑" pitchFamily="34" charset="-122"/>
              </a:rPr>
              <a:t>THANK YOU</a:t>
            </a:r>
            <a:endParaRPr lang="zh-CN" altLang="en-US" sz="1600" dirty="0">
              <a:ln w="6350">
                <a:noFill/>
              </a:ln>
              <a:solidFill>
                <a:srgbClr val="586B7F"/>
              </a:solidFill>
              <a:latin typeface="Impact" pitchFamily="34" charset="0"/>
              <a:ea typeface="微软雅黑" pitchFamily="34" charset="-122"/>
            </a:endParaRPr>
          </a:p>
        </p:txBody>
      </p:sp>
      <p:sp>
        <p:nvSpPr>
          <p:cNvPr id="5" name="矩形 4"/>
          <p:cNvSpPr/>
          <p:nvPr/>
        </p:nvSpPr>
        <p:spPr>
          <a:xfrm>
            <a:off x="3445963" y="518280"/>
            <a:ext cx="2232248" cy="707886"/>
          </a:xfrm>
          <a:prstGeom prst="rect">
            <a:avLst/>
          </a:prstGeom>
        </p:spPr>
        <p:txBody>
          <a:bodyPr wrap="square">
            <a:spAutoFit/>
          </a:bodyPr>
          <a:lstStyle/>
          <a:p>
            <a:pPr lvl="0" algn="ctr"/>
            <a:r>
              <a:rPr lang="zh-CN" altLang="en-US" sz="4000" b="1" dirty="0" smtClean="0">
                <a:ln w="6350">
                  <a:noFill/>
                </a:ln>
                <a:solidFill>
                  <a:srgbClr val="37B0E8"/>
                </a:solidFill>
                <a:latin typeface="Impact" pitchFamily="34" charset="0"/>
                <a:ea typeface="微软雅黑" pitchFamily="34" charset="-122"/>
              </a:rPr>
              <a:t>参考资料</a:t>
            </a:r>
            <a:endParaRPr lang="zh-CN" altLang="en-US" sz="4000" b="1" dirty="0">
              <a:ln w="6350">
                <a:noFill/>
              </a:ln>
              <a:solidFill>
                <a:srgbClr val="37B0E8"/>
              </a:solidFill>
              <a:latin typeface="Impact"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55" presetClass="entr" presetSubtype="0"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0.7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en-US" altLang="zh-CN" sz="4000" b="1" dirty="0" smtClean="0">
                <a:ln w="6350">
                  <a:noFill/>
                </a:ln>
                <a:solidFill>
                  <a:srgbClr val="354454"/>
                </a:solidFill>
                <a:latin typeface="微软雅黑" pitchFamily="34" charset="-122"/>
                <a:ea typeface="微软雅黑" pitchFamily="34" charset="-122"/>
              </a:rPr>
              <a:t>Thank you</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5652120" y="261481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1993082"/>
            <a:ext cx="1427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a:t>
            </a:r>
            <a:r>
              <a:rPr lang="zh-CN" altLang="en-US" sz="1000" dirty="0" smtClean="0">
                <a:ln w="6350">
                  <a:noFill/>
                </a:ln>
                <a:solidFill>
                  <a:schemeClr val="bg1"/>
                </a:solidFill>
                <a:latin typeface="Impact" pitchFamily="34" charset="0"/>
                <a:ea typeface="微软雅黑" pitchFamily="34" charset="-122"/>
              </a:rPr>
              <a:t>进度</a:t>
            </a:r>
            <a:endParaRPr lang="zh-CN" altLang="en-US" sz="1000" dirty="0">
              <a:ln w="6350">
                <a:noFill/>
              </a:ln>
              <a:solidFill>
                <a:schemeClr val="bg1"/>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项目甘特图</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项目各个部分完成情况</a:t>
            </a:r>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01 </a:t>
            </a:r>
            <a:r>
              <a:rPr lang="en-US" altLang="zh-CN" sz="2400" dirty="0" smtClean="0">
                <a:ln w="6350">
                  <a:noFill/>
                </a:ln>
                <a:solidFill>
                  <a:srgbClr val="37B0E8"/>
                </a:solidFill>
                <a:latin typeface="微软雅黑" pitchFamily="34" charset="-122"/>
                <a:ea typeface="微软雅黑" pitchFamily="34" charset="-122"/>
              </a:rPr>
              <a:t>|</a:t>
            </a:r>
            <a:r>
              <a:rPr lang="en-US" altLang="zh-CN" sz="2400" b="1"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项目进度</a:t>
            </a:r>
            <a:endParaRPr lang="zh-CN" altLang="en-US" sz="2400" b="1" dirty="0">
              <a:ln w="6350">
                <a:noFill/>
              </a:ln>
              <a:solidFill>
                <a:srgbClr val="37B0E8"/>
              </a:solidFill>
              <a:latin typeface="微软雅黑" pitchFamily="34" charset="-122"/>
              <a:ea typeface="微软雅黑" pitchFamily="34" charset="-122"/>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3" name="Rectangle 27"/>
          <p:cNvSpPr>
            <a:spLocks noChangeArrowheads="1"/>
          </p:cNvSpPr>
          <p:nvPr/>
        </p:nvSpPr>
        <p:spPr bwMode="auto">
          <a:xfrm rot="10800000" flipV="1">
            <a:off x="1719204" y="2010407"/>
            <a:ext cx="20864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a:solidFill>
                  <a:schemeClr val="tx1">
                    <a:lumMod val="65000"/>
                    <a:lumOff val="35000"/>
                  </a:schemeClr>
                </a:solidFill>
                <a:latin typeface="Arial" pitchFamily="34" charset="0"/>
                <a:ea typeface="微软雅黑" pitchFamily="34" charset="-122"/>
              </a:rPr>
              <a:t>从项目准备开始到项目总结结束，历时</a:t>
            </a:r>
            <a:r>
              <a:rPr lang="en-US" altLang="zh-CN" sz="1000" dirty="0">
                <a:solidFill>
                  <a:schemeClr val="tx1">
                    <a:lumMod val="65000"/>
                    <a:lumOff val="35000"/>
                  </a:schemeClr>
                </a:solidFill>
                <a:latin typeface="Arial" pitchFamily="34" charset="0"/>
                <a:ea typeface="微软雅黑" pitchFamily="34" charset="-122"/>
              </a:rPr>
              <a:t>113</a:t>
            </a:r>
            <a:r>
              <a:rPr lang="zh-CN" altLang="en-US" sz="1000" dirty="0">
                <a:solidFill>
                  <a:schemeClr val="tx1">
                    <a:lumMod val="65000"/>
                    <a:lumOff val="35000"/>
                  </a:schemeClr>
                </a:solidFill>
                <a:latin typeface="Arial" pitchFamily="34" charset="0"/>
                <a:ea typeface="微软雅黑" pitchFamily="34" charset="-122"/>
              </a:rPr>
              <a:t>个工作日。项目整体围绕“瀑布模型”制定，将项目分为三个大阶段，</a:t>
            </a:r>
            <a:r>
              <a:rPr lang="en-US" altLang="zh-CN" sz="1000" dirty="0">
                <a:solidFill>
                  <a:schemeClr val="tx1">
                    <a:lumMod val="65000"/>
                    <a:lumOff val="35000"/>
                  </a:schemeClr>
                </a:solidFill>
                <a:latin typeface="Arial" pitchFamily="34" charset="0"/>
                <a:ea typeface="微软雅黑" pitchFamily="34" charset="-122"/>
              </a:rPr>
              <a:t>10</a:t>
            </a:r>
            <a:r>
              <a:rPr lang="zh-CN" altLang="en-US" sz="1000" dirty="0">
                <a:solidFill>
                  <a:schemeClr val="tx1">
                    <a:lumMod val="65000"/>
                    <a:lumOff val="35000"/>
                  </a:schemeClr>
                </a:solidFill>
                <a:latin typeface="Arial" pitchFamily="34" charset="0"/>
                <a:ea typeface="微软雅黑" pitchFamily="34" charset="-122"/>
              </a:rPr>
              <a:t>个小阶段进行</a:t>
            </a:r>
            <a:r>
              <a:rPr lang="zh-CN" altLang="en-US" sz="1000" dirty="0" smtClean="0">
                <a:solidFill>
                  <a:schemeClr val="tx1">
                    <a:lumMod val="65000"/>
                    <a:lumOff val="35000"/>
                  </a:schemeClr>
                </a:solidFill>
                <a:latin typeface="Arial" pitchFamily="34" charset="0"/>
                <a:ea typeface="微软雅黑" pitchFamily="34" charset="-122"/>
              </a:rPr>
              <a:t>。</a:t>
            </a:r>
            <a:endParaRPr lang="zh-CN" altLang="en-US" sz="800" dirty="0">
              <a:solidFill>
                <a:schemeClr val="tx1">
                  <a:lumMod val="65000"/>
                  <a:lumOff val="35000"/>
                </a:schemeClr>
              </a:solidFill>
            </a:endParaRPr>
          </a:p>
        </p:txBody>
      </p:sp>
      <p:sp>
        <p:nvSpPr>
          <p:cNvPr id="45" name="Line 33"/>
          <p:cNvSpPr>
            <a:spLocks noChangeShapeType="1"/>
          </p:cNvSpPr>
          <p:nvPr/>
        </p:nvSpPr>
        <p:spPr bwMode="auto">
          <a:xfrm>
            <a:off x="4091002" y="1274812"/>
            <a:ext cx="0" cy="3259047"/>
          </a:xfrm>
          <a:prstGeom prst="line">
            <a:avLst/>
          </a:prstGeom>
          <a:noFill/>
          <a:ln w="6350">
            <a:solidFill>
              <a:srgbClr val="6276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矩形 46"/>
          <p:cNvSpPr/>
          <p:nvPr/>
        </p:nvSpPr>
        <p:spPr>
          <a:xfrm>
            <a:off x="2240103" y="1386841"/>
            <a:ext cx="1225490" cy="237178"/>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lvl="0" algn="ctr"/>
            <a:r>
              <a:rPr lang="zh-CN" altLang="en-US" sz="1200" dirty="0" smtClean="0">
                <a:ln w="6350">
                  <a:noFill/>
                </a:ln>
                <a:solidFill>
                  <a:srgbClr val="37B0E8"/>
                </a:solidFill>
                <a:latin typeface="Impact" pitchFamily="34" charset="0"/>
                <a:ea typeface="微软雅黑" pitchFamily="34" charset="-122"/>
              </a:rPr>
              <a:t>项目进度</a:t>
            </a:r>
            <a:endParaRPr lang="en-US" altLang="zh-CN" sz="1200" dirty="0">
              <a:ln w="6350">
                <a:noFill/>
              </a:ln>
              <a:solidFill>
                <a:srgbClr val="37B0E8"/>
              </a:solidFill>
              <a:latin typeface="Impact" pitchFamily="34" charset="0"/>
              <a:ea typeface="微软雅黑" pitchFamily="34" charset="-122"/>
            </a:endParaRP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39" name="图片 38"/>
          <p:cNvPicPr/>
          <p:nvPr/>
        </p:nvPicPr>
        <p:blipFill>
          <a:blip r:embed="rId2"/>
          <a:stretch>
            <a:fillRect/>
          </a:stretch>
        </p:blipFill>
        <p:spPr>
          <a:xfrm>
            <a:off x="4381473" y="1361093"/>
            <a:ext cx="4518480" cy="335156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anim calcmode="lin" valueType="num">
                                      <p:cBhvr>
                                        <p:cTn id="13" dur="500" fill="hold"/>
                                        <p:tgtEl>
                                          <p:spTgt spid="43"/>
                                        </p:tgtEl>
                                        <p:attrNameLst>
                                          <p:attrName>ppt_x</p:attrName>
                                        </p:attrNameLst>
                                      </p:cBhvr>
                                      <p:tavLst>
                                        <p:tav tm="0">
                                          <p:val>
                                            <p:strVal val="#ppt_x"/>
                                          </p:val>
                                        </p:tav>
                                        <p:tav tm="100000">
                                          <p:val>
                                            <p:strVal val="#ppt_x"/>
                                          </p:val>
                                        </p:tav>
                                      </p:tavLst>
                                    </p:anim>
                                    <p:anim calcmode="lin" valueType="num">
                                      <p:cBhvr>
                                        <p:cTn id="14" dur="500" fill="hold"/>
                                        <p:tgtEl>
                                          <p:spTgt spid="43"/>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45"/>
                                        </p:tgtEl>
                                        <p:attrNameLst>
                                          <p:attrName>style.visibility</p:attrName>
                                        </p:attrNameLst>
                                      </p:cBhvr>
                                      <p:to>
                                        <p:strVal val="visible"/>
                                      </p:to>
                                    </p:set>
                                    <p:animEffect transition="in" filter="barn(outHorizontal)">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2" name="图片 1"/>
          <p:cNvPicPr>
            <a:picLocks noChangeAspect="1"/>
          </p:cNvPicPr>
          <p:nvPr/>
        </p:nvPicPr>
        <p:blipFill>
          <a:blip r:embed="rId2"/>
          <a:stretch>
            <a:fillRect/>
          </a:stretch>
        </p:blipFill>
        <p:spPr>
          <a:xfrm>
            <a:off x="1619672" y="1026139"/>
            <a:ext cx="3673290" cy="1342250"/>
          </a:xfrm>
          <a:prstGeom prst="rect">
            <a:avLst/>
          </a:prstGeom>
        </p:spPr>
      </p:pic>
      <p:pic>
        <p:nvPicPr>
          <p:cNvPr id="4" name="图片 3"/>
          <p:cNvPicPr>
            <a:picLocks noChangeAspect="1"/>
          </p:cNvPicPr>
          <p:nvPr/>
        </p:nvPicPr>
        <p:blipFill>
          <a:blip r:embed="rId3"/>
          <a:stretch>
            <a:fillRect/>
          </a:stretch>
        </p:blipFill>
        <p:spPr>
          <a:xfrm>
            <a:off x="1638472" y="2618111"/>
            <a:ext cx="4526572" cy="1213308"/>
          </a:xfrm>
          <a:prstGeom prst="rect">
            <a:avLst/>
          </a:prstGeom>
        </p:spPr>
      </p:pic>
      <p:pic>
        <p:nvPicPr>
          <p:cNvPr id="5" name="图片 4"/>
          <p:cNvPicPr>
            <a:picLocks noChangeAspect="1"/>
          </p:cNvPicPr>
          <p:nvPr/>
        </p:nvPicPr>
        <p:blipFill>
          <a:blip r:embed="rId4"/>
          <a:stretch>
            <a:fillRect/>
          </a:stretch>
        </p:blipFill>
        <p:spPr>
          <a:xfrm>
            <a:off x="1639540" y="4050543"/>
            <a:ext cx="4968698" cy="1010120"/>
          </a:xfrm>
          <a:prstGeom prst="rect">
            <a:avLst/>
          </a:prstGeom>
        </p:spPr>
      </p:pic>
    </p:spTree>
    <p:extLst>
      <p:ext uri="{BB962C8B-B14F-4D97-AF65-F5344CB8AC3E}">
        <p14:creationId xmlns:p14="http://schemas.microsoft.com/office/powerpoint/2010/main" val="1740829718"/>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32366" y="242991"/>
            <a:ext cx="2300074"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项目各个部分完成情况</a:t>
            </a:r>
          </a:p>
        </p:txBody>
      </p:sp>
      <p:sp>
        <p:nvSpPr>
          <p:cNvPr id="57" name="矩形 56"/>
          <p:cNvSpPr/>
          <p:nvPr/>
        </p:nvSpPr>
        <p:spPr>
          <a:xfrm>
            <a:off x="5285264"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软件开发阶段</a:t>
            </a:r>
            <a:endParaRPr lang="zh-CN" altLang="en-US" sz="1200" dirty="0">
              <a:ln w="6350">
                <a:noFill/>
              </a:ln>
              <a:solidFill>
                <a:schemeClr val="bg1"/>
              </a:solidFill>
              <a:latin typeface="Impact" pitchFamily="34" charset="0"/>
              <a:ea typeface="微软雅黑" pitchFamily="34" charset="-122"/>
            </a:endParaRPr>
          </a:p>
        </p:txBody>
      </p:sp>
      <p:sp>
        <p:nvSpPr>
          <p:cNvPr id="58" name="Rectangle 62"/>
          <p:cNvSpPr>
            <a:spLocks noChangeArrowheads="1"/>
          </p:cNvSpPr>
          <p:nvPr/>
        </p:nvSpPr>
        <p:spPr bwMode="auto">
          <a:xfrm>
            <a:off x="1680258"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59" name="Rectangle 64"/>
          <p:cNvSpPr>
            <a:spLocks noChangeArrowheads="1"/>
          </p:cNvSpPr>
          <p:nvPr/>
        </p:nvSpPr>
        <p:spPr bwMode="auto">
          <a:xfrm>
            <a:off x="34803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0" name="Rectangle 66"/>
          <p:cNvSpPr>
            <a:spLocks noChangeArrowheads="1"/>
          </p:cNvSpPr>
          <p:nvPr/>
        </p:nvSpPr>
        <p:spPr bwMode="auto">
          <a:xfrm>
            <a:off x="5280501"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61" name="Rectangle 68"/>
          <p:cNvSpPr>
            <a:spLocks noChangeArrowheads="1"/>
          </p:cNvSpPr>
          <p:nvPr/>
        </p:nvSpPr>
        <p:spPr bwMode="auto">
          <a:xfrm>
            <a:off x="70807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2" name="Rectangle 74"/>
          <p:cNvSpPr>
            <a:spLocks noChangeArrowheads="1"/>
          </p:cNvSpPr>
          <p:nvPr/>
        </p:nvSpPr>
        <p:spPr bwMode="auto">
          <a:xfrm>
            <a:off x="1792970" y="2302361"/>
            <a:ext cx="14414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在准备阶段，我们明确了小组内要完成什么类型的产品、产品开发所利用的工具、并询问当然用户（杨老师）。在此阶段共询问杨老师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4</a:t>
            </a:r>
            <a:r>
              <a:rPr lang="zh-CN" altLang="en-US" sz="1000" dirty="0" smtClean="0">
                <a:solidFill>
                  <a:schemeClr val="bg1"/>
                </a:solidFill>
                <a:latin typeface="微软雅黑" pitchFamily="34" charset="-122"/>
                <a:ea typeface="微软雅黑" pitchFamily="34" charset="-122"/>
              </a:rPr>
              <a:t>次</a:t>
            </a:r>
            <a:endParaRPr lang="zh-CN" altLang="en-US" sz="1000" dirty="0">
              <a:solidFill>
                <a:schemeClr val="bg1"/>
              </a:solidFill>
              <a:latin typeface="微软雅黑" pitchFamily="34" charset="-122"/>
              <a:ea typeface="微软雅黑" pitchFamily="34" charset="-122"/>
            </a:endParaRPr>
          </a:p>
        </p:txBody>
      </p:sp>
      <p:sp>
        <p:nvSpPr>
          <p:cNvPr id="63" name="Freeform 78"/>
          <p:cNvSpPr>
            <a:spLocks noEditPoints="1"/>
          </p:cNvSpPr>
          <p:nvPr/>
        </p:nvSpPr>
        <p:spPr bwMode="auto">
          <a:xfrm flipH="1">
            <a:off x="5937726" y="3663454"/>
            <a:ext cx="393700" cy="314325"/>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79"/>
          <p:cNvSpPr>
            <a:spLocks noEditPoints="1"/>
          </p:cNvSpPr>
          <p:nvPr/>
        </p:nvSpPr>
        <p:spPr bwMode="auto">
          <a:xfrm flipH="1">
            <a:off x="4154988" y="3658691"/>
            <a:ext cx="390525" cy="32385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tx1">
              <a:lumMod val="65000"/>
              <a:lumOff val="35000"/>
            </a:schemeClr>
          </a:solidFill>
          <a:ln>
            <a:noFill/>
          </a:ln>
        </p:spPr>
        <p:txBody>
          <a:bodyPr/>
          <a:lstStyle/>
          <a:p>
            <a:endParaRPr lang="zh-CN" altLang="en-US"/>
          </a:p>
        </p:txBody>
      </p:sp>
      <p:sp>
        <p:nvSpPr>
          <p:cNvPr id="65" name="Freeform 80"/>
          <p:cNvSpPr>
            <a:spLocks noEditPoints="1"/>
          </p:cNvSpPr>
          <p:nvPr/>
        </p:nvSpPr>
        <p:spPr bwMode="auto">
          <a:xfrm flipH="1">
            <a:off x="2302558" y="3660279"/>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81"/>
          <p:cNvSpPr>
            <a:spLocks noEditPoints="1"/>
          </p:cNvSpPr>
          <p:nvPr/>
        </p:nvSpPr>
        <p:spPr bwMode="auto">
          <a:xfrm flipH="1">
            <a:off x="7780789" y="3630116"/>
            <a:ext cx="269875" cy="38100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tx1">
              <a:lumMod val="65000"/>
              <a:lumOff val="35000"/>
            </a:schemeClr>
          </a:solidFill>
          <a:ln>
            <a:noFill/>
          </a:ln>
        </p:spPr>
        <p:txBody>
          <a:bodyPr/>
          <a:lstStyle/>
          <a:p>
            <a:endParaRPr lang="zh-CN" altLang="en-US"/>
          </a:p>
        </p:txBody>
      </p:sp>
      <p:sp>
        <p:nvSpPr>
          <p:cNvPr id="67" name="Rectangle 74"/>
          <p:cNvSpPr>
            <a:spLocks noChangeArrowheads="1"/>
          </p:cNvSpPr>
          <p:nvPr/>
        </p:nvSpPr>
        <p:spPr bwMode="auto">
          <a:xfrm>
            <a:off x="3599363" y="2302361"/>
            <a:ext cx="14414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在软件定义阶段，我们根据写好的项目计划、需求报告、</a:t>
            </a:r>
            <a:r>
              <a:rPr lang="zh-CN" altLang="en-US" sz="1000" dirty="0">
                <a:solidFill>
                  <a:schemeClr val="tx1">
                    <a:lumMod val="65000"/>
                    <a:lumOff val="35000"/>
                  </a:schemeClr>
                </a:solidFill>
                <a:latin typeface="微软雅黑" pitchFamily="34" charset="-122"/>
                <a:ea typeface="微软雅黑" pitchFamily="34" charset="-122"/>
              </a:rPr>
              <a:t>可行性分析找当然用户（杨老师</a:t>
            </a:r>
            <a:r>
              <a:rPr lang="zh-CN" altLang="en-US" sz="1000" dirty="0" smtClean="0">
                <a:solidFill>
                  <a:schemeClr val="tx1">
                    <a:lumMod val="65000"/>
                    <a:lumOff val="35000"/>
                  </a:schemeClr>
                </a:solidFill>
                <a:latin typeface="微软雅黑" pitchFamily="34" charset="-122"/>
                <a:ea typeface="微软雅黑" pitchFamily="34" charset="-122"/>
              </a:rPr>
              <a:t>）确认，并修改其中不合理的地方。期间共询问杨老师</a:t>
            </a:r>
            <a:r>
              <a:rPr lang="en-US" altLang="zh-CN" sz="1000" dirty="0" smtClean="0">
                <a:solidFill>
                  <a:schemeClr val="tx1">
                    <a:lumMod val="65000"/>
                    <a:lumOff val="35000"/>
                  </a:schemeClr>
                </a:solidFill>
                <a:latin typeface="微软雅黑" pitchFamily="34" charset="-122"/>
                <a:ea typeface="微软雅黑" pitchFamily="34" charset="-122"/>
              </a:rPr>
              <a:t>2</a:t>
            </a:r>
            <a:r>
              <a:rPr lang="zh-CN" altLang="en-US" sz="1000" dirty="0" smtClean="0">
                <a:solidFill>
                  <a:schemeClr val="tx1">
                    <a:lumMod val="65000"/>
                    <a:lumOff val="35000"/>
                  </a:schemeClr>
                </a:solidFill>
                <a:latin typeface="微软雅黑" pitchFamily="34" charset="-122"/>
                <a:ea typeface="微软雅黑" pitchFamily="34" charset="-122"/>
              </a:rPr>
              <a:t>次，召开见面会议</a:t>
            </a:r>
            <a:r>
              <a:rPr lang="en-US" altLang="zh-CN" sz="1000" dirty="0" smtClean="0">
                <a:solidFill>
                  <a:schemeClr val="tx1">
                    <a:lumMod val="65000"/>
                    <a:lumOff val="35000"/>
                  </a:schemeClr>
                </a:solidFill>
                <a:latin typeface="微软雅黑" pitchFamily="34" charset="-122"/>
                <a:ea typeface="微软雅黑" pitchFamily="34" charset="-122"/>
              </a:rPr>
              <a:t>6</a:t>
            </a:r>
            <a:r>
              <a:rPr lang="zh-CN" altLang="en-US" sz="1000" dirty="0" smtClean="0">
                <a:solidFill>
                  <a:schemeClr val="tx1">
                    <a:lumMod val="65000"/>
                    <a:lumOff val="35000"/>
                  </a:schemeClr>
                </a:solidFill>
                <a:latin typeface="微软雅黑" pitchFamily="34" charset="-122"/>
                <a:ea typeface="微软雅黑" pitchFamily="34" charset="-122"/>
              </a:rPr>
              <a:t>次，在此阶段需要递交的文档都已完成</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68" name="Rectangle 74"/>
          <p:cNvSpPr>
            <a:spLocks noChangeArrowheads="1"/>
          </p:cNvSpPr>
          <p:nvPr/>
        </p:nvSpPr>
        <p:spPr bwMode="auto">
          <a:xfrm>
            <a:off x="5399562" y="2302361"/>
            <a:ext cx="14414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由于前期在软件需求和准备上不是特别充分，软件开发阶段，我们遇到了一些难题。这些难题在小组成员的同心协力下解决了。在此阶段，共询问杨老师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6</a:t>
            </a:r>
            <a:r>
              <a:rPr lang="zh-CN" altLang="en-US" sz="1000" dirty="0" smtClean="0">
                <a:solidFill>
                  <a:schemeClr val="bg1"/>
                </a:solidFill>
                <a:latin typeface="微软雅黑" pitchFamily="34" charset="-122"/>
                <a:ea typeface="微软雅黑" pitchFamily="34" charset="-122"/>
              </a:rPr>
              <a:t>次。需递交的文档已全部完成。</a:t>
            </a:r>
            <a:endParaRPr lang="zh-CN" altLang="en-US" sz="1000" dirty="0">
              <a:solidFill>
                <a:schemeClr val="bg1"/>
              </a:solidFill>
              <a:latin typeface="微软雅黑" pitchFamily="34" charset="-122"/>
              <a:ea typeface="微软雅黑" pitchFamily="34" charset="-122"/>
            </a:endParaRPr>
          </a:p>
        </p:txBody>
      </p:sp>
      <p:sp>
        <p:nvSpPr>
          <p:cNvPr id="69" name="Rectangle 74"/>
          <p:cNvSpPr>
            <a:spLocks noChangeArrowheads="1"/>
          </p:cNvSpPr>
          <p:nvPr/>
        </p:nvSpPr>
        <p:spPr bwMode="auto">
          <a:xfrm>
            <a:off x="7199763" y="2302361"/>
            <a:ext cx="14414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由于软件为课业产品，对于软件的后期维护基本不考虑，在此阶段耗费的时间不多。</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70" name="矩形 69"/>
          <p:cNvSpPr/>
          <p:nvPr/>
        </p:nvSpPr>
        <p:spPr>
          <a:xfrm>
            <a:off x="1688195"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准备阶段</a:t>
            </a:r>
            <a:endParaRPr lang="zh-CN" altLang="en-US" sz="1200" dirty="0">
              <a:ln w="6350">
                <a:noFill/>
              </a:ln>
              <a:solidFill>
                <a:schemeClr val="bg1"/>
              </a:solidFill>
              <a:latin typeface="Impact" pitchFamily="34" charset="0"/>
              <a:ea typeface="微软雅黑" pitchFamily="34" charset="-122"/>
            </a:endParaRPr>
          </a:p>
        </p:txBody>
      </p:sp>
      <p:sp>
        <p:nvSpPr>
          <p:cNvPr id="71" name="矩形 70"/>
          <p:cNvSpPr/>
          <p:nvPr/>
        </p:nvSpPr>
        <p:spPr>
          <a:xfrm>
            <a:off x="3489826"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软件定义阶段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sp>
        <p:nvSpPr>
          <p:cNvPr id="72" name="矩形 71"/>
          <p:cNvSpPr/>
          <p:nvPr/>
        </p:nvSpPr>
        <p:spPr>
          <a:xfrm>
            <a:off x="7087052"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软件维护阶段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cxnSp>
        <p:nvCxnSpPr>
          <p:cNvPr id="42" name="直接连接符 4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75" name="矩形 74"/>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76" name="矩形 75"/>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77" name="矩形 76"/>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78"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9" name="矩形 78"/>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anim calcmode="lin" valueType="num">
                                      <p:cBhvr>
                                        <p:cTn id="8" dur="500" fill="hold"/>
                                        <p:tgtEl>
                                          <p:spTgt spid="70"/>
                                        </p:tgtEl>
                                        <p:attrNameLst>
                                          <p:attrName>ppt_x</p:attrName>
                                        </p:attrNameLst>
                                      </p:cBhvr>
                                      <p:tavLst>
                                        <p:tav tm="0">
                                          <p:val>
                                            <p:strVal val="#ppt_x"/>
                                          </p:val>
                                        </p:tav>
                                        <p:tav tm="100000">
                                          <p:val>
                                            <p:strVal val="#ppt_x"/>
                                          </p:val>
                                        </p:tav>
                                      </p:tavLst>
                                    </p:anim>
                                    <p:anim calcmode="lin" valueType="num">
                                      <p:cBhvr>
                                        <p:cTn id="9" dur="5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anim calcmode="lin" valueType="num">
                                      <p:cBhvr>
                                        <p:cTn id="13" dur="500" fill="hold"/>
                                        <p:tgtEl>
                                          <p:spTgt spid="58"/>
                                        </p:tgtEl>
                                        <p:attrNameLst>
                                          <p:attrName>ppt_x</p:attrName>
                                        </p:attrNameLst>
                                      </p:cBhvr>
                                      <p:tavLst>
                                        <p:tav tm="0">
                                          <p:val>
                                            <p:strVal val="#ppt_x"/>
                                          </p:val>
                                        </p:tav>
                                        <p:tav tm="100000">
                                          <p:val>
                                            <p:strVal val="#ppt_x"/>
                                          </p:val>
                                        </p:tav>
                                      </p:tavLst>
                                    </p:anim>
                                    <p:anim calcmode="lin" valueType="num">
                                      <p:cBhvr>
                                        <p:cTn id="14" dur="500" fill="hold"/>
                                        <p:tgtEl>
                                          <p:spTgt spid="58"/>
                                        </p:tgtEl>
                                        <p:attrNameLst>
                                          <p:attrName>ppt_y</p:attrName>
                                        </p:attrNameLst>
                                      </p:cBhvr>
                                      <p:tavLst>
                                        <p:tav tm="0">
                                          <p:val>
                                            <p:strVal val="#ppt_y+.1"/>
                                          </p:val>
                                        </p:tav>
                                        <p:tav tm="100000">
                                          <p:val>
                                            <p:strVal val="#ppt_y"/>
                                          </p:val>
                                        </p:tav>
                                      </p:tavLst>
                                    </p:anim>
                                  </p:childTnLst>
                                </p:cTn>
                              </p:par>
                              <p:par>
                                <p:cTn id="15" presetID="55" presetClass="entr" presetSubtype="0" fill="hold" grpId="0" nodeType="withEffect">
                                  <p:stCondLst>
                                    <p:cond delay="50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strVal val="#ppt_w*0.70"/>
                                          </p:val>
                                        </p:tav>
                                        <p:tav tm="100000">
                                          <p:val>
                                            <p:strVal val="#ppt_w"/>
                                          </p:val>
                                        </p:tav>
                                      </p:tavLst>
                                    </p:anim>
                                    <p:anim calcmode="lin" valueType="num">
                                      <p:cBhvr>
                                        <p:cTn id="18" dur="500" fill="hold"/>
                                        <p:tgtEl>
                                          <p:spTgt spid="62"/>
                                        </p:tgtEl>
                                        <p:attrNameLst>
                                          <p:attrName>ppt_h</p:attrName>
                                        </p:attrNameLst>
                                      </p:cBhvr>
                                      <p:tavLst>
                                        <p:tav tm="0">
                                          <p:val>
                                            <p:strVal val="#ppt_h"/>
                                          </p:val>
                                        </p:tav>
                                        <p:tav tm="100000">
                                          <p:val>
                                            <p:strVal val="#ppt_h"/>
                                          </p:val>
                                        </p:tav>
                                      </p:tavLst>
                                    </p:anim>
                                    <p:animEffect transition="in" filter="fade">
                                      <p:cBhvr>
                                        <p:cTn id="19" dur="500"/>
                                        <p:tgtEl>
                                          <p:spTgt spid="62"/>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anim calcmode="lin" valueType="num">
                                      <p:cBhvr>
                                        <p:cTn id="28" dur="500" fill="hold"/>
                                        <p:tgtEl>
                                          <p:spTgt spid="71"/>
                                        </p:tgtEl>
                                        <p:attrNameLst>
                                          <p:attrName>ppt_x</p:attrName>
                                        </p:attrNameLst>
                                      </p:cBhvr>
                                      <p:tavLst>
                                        <p:tav tm="0">
                                          <p:val>
                                            <p:strVal val="#ppt_x"/>
                                          </p:val>
                                        </p:tav>
                                        <p:tav tm="100000">
                                          <p:val>
                                            <p:strVal val="#ppt_x"/>
                                          </p:val>
                                        </p:tav>
                                      </p:tavLst>
                                    </p:anim>
                                    <p:anim calcmode="lin" valueType="num">
                                      <p:cBhvr>
                                        <p:cTn id="29" dur="500" fill="hold"/>
                                        <p:tgtEl>
                                          <p:spTgt spid="7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55" presetClass="entr" presetSubtype="0" fill="hold" grpId="0" nodeType="withEffect">
                                  <p:stCondLst>
                                    <p:cond delay="50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strVal val="#ppt_w*0.70"/>
                                          </p:val>
                                        </p:tav>
                                        <p:tav tm="100000">
                                          <p:val>
                                            <p:strVal val="#ppt_w"/>
                                          </p:val>
                                        </p:tav>
                                      </p:tavLst>
                                    </p:anim>
                                    <p:anim calcmode="lin" valueType="num">
                                      <p:cBhvr>
                                        <p:cTn id="38" dur="500" fill="hold"/>
                                        <p:tgtEl>
                                          <p:spTgt spid="67"/>
                                        </p:tgtEl>
                                        <p:attrNameLst>
                                          <p:attrName>ppt_h</p:attrName>
                                        </p:attrNameLst>
                                      </p:cBhvr>
                                      <p:tavLst>
                                        <p:tav tm="0">
                                          <p:val>
                                            <p:strVal val="#ppt_h"/>
                                          </p:val>
                                        </p:tav>
                                        <p:tav tm="100000">
                                          <p:val>
                                            <p:strVal val="#ppt_h"/>
                                          </p:val>
                                        </p:tav>
                                      </p:tavLst>
                                    </p:anim>
                                    <p:animEffect transition="in" filter="fade">
                                      <p:cBhvr>
                                        <p:cTn id="39" dur="500"/>
                                        <p:tgtEl>
                                          <p:spTgt spid="67"/>
                                        </p:tgtEl>
                                      </p:cBhvr>
                                    </p:animEffect>
                                  </p:childTnLst>
                                </p:cTn>
                              </p:par>
                              <p:par>
                                <p:cTn id="40" presetID="23" presetClass="entr" presetSubtype="16" fill="hold" grpId="0" nodeType="withEffect">
                                  <p:stCondLst>
                                    <p:cond delay="50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anim calcmode="lin" valueType="num">
                                      <p:cBhvr>
                                        <p:cTn id="48" dur="500" fill="hold"/>
                                        <p:tgtEl>
                                          <p:spTgt spid="57"/>
                                        </p:tgtEl>
                                        <p:attrNameLst>
                                          <p:attrName>ppt_x</p:attrName>
                                        </p:attrNameLst>
                                      </p:cBhvr>
                                      <p:tavLst>
                                        <p:tav tm="0">
                                          <p:val>
                                            <p:strVal val="#ppt_x"/>
                                          </p:val>
                                        </p:tav>
                                        <p:tav tm="100000">
                                          <p:val>
                                            <p:strVal val="#ppt_x"/>
                                          </p:val>
                                        </p:tav>
                                      </p:tavLst>
                                    </p:anim>
                                    <p:anim calcmode="lin" valueType="num">
                                      <p:cBhvr>
                                        <p:cTn id="49" dur="5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anim calcmode="lin" valueType="num">
                                      <p:cBhvr>
                                        <p:cTn id="53" dur="500" fill="hold"/>
                                        <p:tgtEl>
                                          <p:spTgt spid="60"/>
                                        </p:tgtEl>
                                        <p:attrNameLst>
                                          <p:attrName>ppt_x</p:attrName>
                                        </p:attrNameLst>
                                      </p:cBhvr>
                                      <p:tavLst>
                                        <p:tav tm="0">
                                          <p:val>
                                            <p:strVal val="#ppt_x"/>
                                          </p:val>
                                        </p:tav>
                                        <p:tav tm="100000">
                                          <p:val>
                                            <p:strVal val="#ppt_x"/>
                                          </p:val>
                                        </p:tav>
                                      </p:tavLst>
                                    </p:anim>
                                    <p:anim calcmode="lin" valueType="num">
                                      <p:cBhvr>
                                        <p:cTn id="54" dur="500" fill="hold"/>
                                        <p:tgtEl>
                                          <p:spTgt spid="60"/>
                                        </p:tgtEl>
                                        <p:attrNameLst>
                                          <p:attrName>ppt_y</p:attrName>
                                        </p:attrNameLst>
                                      </p:cBhvr>
                                      <p:tavLst>
                                        <p:tav tm="0">
                                          <p:val>
                                            <p:strVal val="#ppt_y+.1"/>
                                          </p:val>
                                        </p:tav>
                                        <p:tav tm="100000">
                                          <p:val>
                                            <p:strVal val="#ppt_y"/>
                                          </p:val>
                                        </p:tav>
                                      </p:tavLst>
                                    </p:anim>
                                  </p:childTnLst>
                                </p:cTn>
                              </p:par>
                              <p:par>
                                <p:cTn id="55" presetID="55" presetClass="entr" presetSubtype="0" fill="hold" grpId="0" nodeType="withEffect">
                                  <p:stCondLst>
                                    <p:cond delay="5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strVal val="#ppt_w*0.70"/>
                                          </p:val>
                                        </p:tav>
                                        <p:tav tm="100000">
                                          <p:val>
                                            <p:strVal val="#ppt_w"/>
                                          </p:val>
                                        </p:tav>
                                      </p:tavLst>
                                    </p:anim>
                                    <p:anim calcmode="lin" valueType="num">
                                      <p:cBhvr>
                                        <p:cTn id="58" dur="500" fill="hold"/>
                                        <p:tgtEl>
                                          <p:spTgt spid="68"/>
                                        </p:tgtEl>
                                        <p:attrNameLst>
                                          <p:attrName>ppt_h</p:attrName>
                                        </p:attrNameLst>
                                      </p:cBhvr>
                                      <p:tavLst>
                                        <p:tav tm="0">
                                          <p:val>
                                            <p:strVal val="#ppt_h"/>
                                          </p:val>
                                        </p:tav>
                                        <p:tav tm="100000">
                                          <p:val>
                                            <p:strVal val="#ppt_h"/>
                                          </p:val>
                                        </p:tav>
                                      </p:tavLst>
                                    </p:anim>
                                    <p:animEffect transition="in" filter="fade">
                                      <p:cBhvr>
                                        <p:cTn id="59" dur="500"/>
                                        <p:tgtEl>
                                          <p:spTgt spid="68"/>
                                        </p:tgtEl>
                                      </p:cBhvr>
                                    </p:animEffect>
                                  </p:childTnLst>
                                </p:cTn>
                              </p:par>
                              <p:par>
                                <p:cTn id="60" presetID="23" presetClass="entr" presetSubtype="16" fill="hold" grpId="0" nodeType="withEffect">
                                  <p:stCondLst>
                                    <p:cond delay="5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500" fill="hold"/>
                                        <p:tgtEl>
                                          <p:spTgt spid="63"/>
                                        </p:tgtEl>
                                        <p:attrNameLst>
                                          <p:attrName>ppt_w</p:attrName>
                                        </p:attrNameLst>
                                      </p:cBhvr>
                                      <p:tavLst>
                                        <p:tav tm="0">
                                          <p:val>
                                            <p:fltVal val="0"/>
                                          </p:val>
                                        </p:tav>
                                        <p:tav tm="100000">
                                          <p:val>
                                            <p:strVal val="#ppt_w"/>
                                          </p:val>
                                        </p:tav>
                                      </p:tavLst>
                                    </p:anim>
                                    <p:anim calcmode="lin" valueType="num">
                                      <p:cBhvr>
                                        <p:cTn id="63" dur="500" fill="hold"/>
                                        <p:tgtEl>
                                          <p:spTgt spid="63"/>
                                        </p:tgtEl>
                                        <p:attrNameLst>
                                          <p:attrName>ppt_h</p:attrName>
                                        </p:attrNameLst>
                                      </p:cBhvr>
                                      <p:tavLst>
                                        <p:tav tm="0">
                                          <p:val>
                                            <p:fltVal val="0"/>
                                          </p:val>
                                        </p:tav>
                                        <p:tav tm="100000">
                                          <p:val>
                                            <p:strVal val="#ppt_h"/>
                                          </p:val>
                                        </p:tav>
                                      </p:tavLst>
                                    </p:anim>
                                  </p:childTnLst>
                                </p:cTn>
                              </p:par>
                            </p:childTnLst>
                          </p:cTn>
                        </p:par>
                        <p:par>
                          <p:cTn id="64" fill="hold">
                            <p:stCondLst>
                              <p:cond delay="1500"/>
                            </p:stCondLst>
                            <p:childTnLst>
                              <p:par>
                                <p:cTn id="65" presetID="47" presetClass="entr" presetSubtype="0"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anim calcmode="lin" valueType="num">
                                      <p:cBhvr>
                                        <p:cTn id="68" dur="500" fill="hold"/>
                                        <p:tgtEl>
                                          <p:spTgt spid="72"/>
                                        </p:tgtEl>
                                        <p:attrNameLst>
                                          <p:attrName>ppt_x</p:attrName>
                                        </p:attrNameLst>
                                      </p:cBhvr>
                                      <p:tavLst>
                                        <p:tav tm="0">
                                          <p:val>
                                            <p:strVal val="#ppt_x"/>
                                          </p:val>
                                        </p:tav>
                                        <p:tav tm="100000">
                                          <p:val>
                                            <p:strVal val="#ppt_x"/>
                                          </p:val>
                                        </p:tav>
                                      </p:tavLst>
                                    </p:anim>
                                    <p:anim calcmode="lin" valueType="num">
                                      <p:cBhvr>
                                        <p:cTn id="69" dur="500" fill="hold"/>
                                        <p:tgtEl>
                                          <p:spTgt spid="7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anim calcmode="lin" valueType="num">
                                      <p:cBhvr>
                                        <p:cTn id="73" dur="500" fill="hold"/>
                                        <p:tgtEl>
                                          <p:spTgt spid="61"/>
                                        </p:tgtEl>
                                        <p:attrNameLst>
                                          <p:attrName>ppt_x</p:attrName>
                                        </p:attrNameLst>
                                      </p:cBhvr>
                                      <p:tavLst>
                                        <p:tav tm="0">
                                          <p:val>
                                            <p:strVal val="#ppt_x"/>
                                          </p:val>
                                        </p:tav>
                                        <p:tav tm="100000">
                                          <p:val>
                                            <p:strVal val="#ppt_x"/>
                                          </p:val>
                                        </p:tav>
                                      </p:tavLst>
                                    </p:anim>
                                    <p:anim calcmode="lin" valueType="num">
                                      <p:cBhvr>
                                        <p:cTn id="74" dur="500" fill="hold"/>
                                        <p:tgtEl>
                                          <p:spTgt spid="61"/>
                                        </p:tgtEl>
                                        <p:attrNameLst>
                                          <p:attrName>ppt_y</p:attrName>
                                        </p:attrNameLst>
                                      </p:cBhvr>
                                      <p:tavLst>
                                        <p:tav tm="0">
                                          <p:val>
                                            <p:strVal val="#ppt_y+.1"/>
                                          </p:val>
                                        </p:tav>
                                        <p:tav tm="100000">
                                          <p:val>
                                            <p:strVal val="#ppt_y"/>
                                          </p:val>
                                        </p:tav>
                                      </p:tavLst>
                                    </p:anim>
                                  </p:childTnLst>
                                </p:cTn>
                              </p:par>
                              <p:par>
                                <p:cTn id="75" presetID="55" presetClass="entr" presetSubtype="0" fill="hold" grpId="0" nodeType="withEffect">
                                  <p:stCondLst>
                                    <p:cond delay="50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strVal val="#ppt_w*0.70"/>
                                          </p:val>
                                        </p:tav>
                                        <p:tav tm="100000">
                                          <p:val>
                                            <p:strVal val="#ppt_w"/>
                                          </p:val>
                                        </p:tav>
                                      </p:tavLst>
                                    </p:anim>
                                    <p:anim calcmode="lin" valueType="num">
                                      <p:cBhvr>
                                        <p:cTn id="78" dur="500" fill="hold"/>
                                        <p:tgtEl>
                                          <p:spTgt spid="69"/>
                                        </p:tgtEl>
                                        <p:attrNameLst>
                                          <p:attrName>ppt_h</p:attrName>
                                        </p:attrNameLst>
                                      </p:cBhvr>
                                      <p:tavLst>
                                        <p:tav tm="0">
                                          <p:val>
                                            <p:strVal val="#ppt_h"/>
                                          </p:val>
                                        </p:tav>
                                        <p:tav tm="100000">
                                          <p:val>
                                            <p:strVal val="#ppt_h"/>
                                          </p:val>
                                        </p:tav>
                                      </p:tavLst>
                                    </p:anim>
                                    <p:animEffect transition="in" filter="fade">
                                      <p:cBhvr>
                                        <p:cTn id="79" dur="500"/>
                                        <p:tgtEl>
                                          <p:spTgt spid="69"/>
                                        </p:tgtEl>
                                      </p:cBhvr>
                                    </p:animEffect>
                                  </p:childTnLst>
                                </p:cTn>
                              </p:par>
                              <p:par>
                                <p:cTn id="80" presetID="23" presetClass="entr" presetSubtype="16"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 calcmode="lin" valueType="num">
                                      <p:cBhvr>
                                        <p:cTn id="82" dur="500" fill="hold"/>
                                        <p:tgtEl>
                                          <p:spTgt spid="66"/>
                                        </p:tgtEl>
                                        <p:attrNameLst>
                                          <p:attrName>ppt_w</p:attrName>
                                        </p:attrNameLst>
                                      </p:cBhvr>
                                      <p:tavLst>
                                        <p:tav tm="0">
                                          <p:val>
                                            <p:fltVal val="0"/>
                                          </p:val>
                                        </p:tav>
                                        <p:tav tm="100000">
                                          <p:val>
                                            <p:strVal val="#ppt_w"/>
                                          </p:val>
                                        </p:tav>
                                      </p:tavLst>
                                    </p:anim>
                                    <p:anim calcmode="lin" valueType="num">
                                      <p:cBhvr>
                                        <p:cTn id="83" dur="500" fill="hold"/>
                                        <p:tgtEl>
                                          <p:spTgt spid="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p:bldP spid="63" grpId="0" animBg="1"/>
      <p:bldP spid="64" grpId="0" animBg="1"/>
      <p:bldP spid="65" grpId="0" animBg="1"/>
      <p:bldP spid="66" grpId="0" animBg="1"/>
      <p:bldP spid="67" grpId="0"/>
      <p:bldP spid="68" grpId="0"/>
      <p:bldP spid="69" grpId="0"/>
      <p:bldP spid="70" grpId="0" animBg="1"/>
      <p:bldP spid="71"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需求设想</a:t>
            </a:r>
          </a:p>
          <a:p>
            <a:pPr marL="171450" indent="-171450">
              <a:lnSpc>
                <a:spcPct val="150000"/>
              </a:lnSpc>
              <a:buClr>
                <a:srgbClr val="37B0E8"/>
              </a:buClr>
              <a:buFont typeface="Wingdings" pitchFamily="2" charset="2"/>
              <a:buChar char="ü"/>
            </a:pPr>
            <a:r>
              <a:rPr lang="zh-CN" altLang="en-US" sz="1000" dirty="0" smtClean="0">
                <a:ln w="6350">
                  <a:noFill/>
                </a:ln>
                <a:solidFill>
                  <a:schemeClr val="bg1"/>
                </a:solidFill>
                <a:latin typeface="Impact" pitchFamily="34" charset="0"/>
                <a:ea typeface="微软雅黑" pitchFamily="34" charset="-122"/>
              </a:rPr>
              <a:t>成品</a:t>
            </a:r>
            <a:endParaRPr lang="zh-CN" altLang="en-US" sz="1000" dirty="0">
              <a:ln w="6350">
                <a:noFill/>
              </a:ln>
              <a:solidFill>
                <a:schemeClr val="bg1"/>
              </a:solidFill>
              <a:latin typeface="Impact" pitchFamily="34" charset="0"/>
              <a:ea typeface="微软雅黑" pitchFamily="34" charset="-122"/>
            </a:endParaRP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02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项目产品</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40403" y="1601447"/>
            <a:ext cx="6410253" cy="307777"/>
          </a:xfrm>
          <a:prstGeom prst="rect">
            <a:avLst/>
          </a:prstGeom>
          <a:noFill/>
        </p:spPr>
        <p:txBody>
          <a:bodyPr wrap="square" rtlCol="0">
            <a:spAutoFit/>
          </a:bodyPr>
          <a:lstStyle/>
          <a:p>
            <a:r>
              <a:rPr lang="zh-CN" altLang="en-US" sz="1400" dirty="0" smtClean="0"/>
              <a:t>我们开发产品为安卓端的手机迷宫类像素风格小游戏</a:t>
            </a:r>
            <a:endParaRPr lang="zh-CN" altLang="en-US" sz="1400" dirty="0"/>
          </a:p>
        </p:txBody>
      </p:sp>
      <p:sp>
        <p:nvSpPr>
          <p:cNvPr id="4" name="文本框 3"/>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5" name="图片 4"/>
          <p:cNvPicPr>
            <a:picLocks noChangeAspect="1"/>
          </p:cNvPicPr>
          <p:nvPr/>
        </p:nvPicPr>
        <p:blipFill>
          <a:blip r:embed="rId2"/>
          <a:stretch>
            <a:fillRect/>
          </a:stretch>
        </p:blipFill>
        <p:spPr>
          <a:xfrm>
            <a:off x="6364545" y="902148"/>
            <a:ext cx="1000125" cy="1314450"/>
          </a:xfrm>
          <a:prstGeom prst="rect">
            <a:avLst/>
          </a:prstGeom>
        </p:spPr>
      </p:pic>
      <p:sp>
        <p:nvSpPr>
          <p:cNvPr id="6" name="文本框 5"/>
          <p:cNvSpPr txBox="1"/>
          <p:nvPr/>
        </p:nvSpPr>
        <p:spPr>
          <a:xfrm>
            <a:off x="1879905" y="2422347"/>
            <a:ext cx="4061999" cy="1877437"/>
          </a:xfrm>
          <a:prstGeom prst="rect">
            <a:avLst/>
          </a:prstGeom>
          <a:noFill/>
        </p:spPr>
        <p:txBody>
          <a:bodyPr wrap="square" rtlCol="0">
            <a:spAutoFit/>
          </a:bodyPr>
          <a:lstStyle/>
          <a:p>
            <a:r>
              <a:rPr lang="zh-CN" altLang="en-US" sz="1400" dirty="0"/>
              <a:t>当用户进入游戏之时，会出现如下的选择界面。在选择界面中，登录游戏和注册账号里面的新用户注册、开始游戏和离开游戏。</a:t>
            </a:r>
          </a:p>
          <a:p>
            <a:r>
              <a:rPr lang="zh-CN" altLang="en-US" sz="1400" dirty="0"/>
              <a:t>在点击开始游戏前，第一次玩该游戏的用户需要注册一个账号，拥有了一个账号，玩家通过已有的账号登录该游戏，正式登录之后才能正式开始游戏。</a:t>
            </a:r>
          </a:p>
          <a:p>
            <a:endParaRPr lang="zh-CN" altLang="en-US" dirty="0"/>
          </a:p>
        </p:txBody>
      </p:sp>
      <p:pic>
        <p:nvPicPr>
          <p:cNvPr id="125" name="图片 124"/>
          <p:cNvPicPr/>
          <p:nvPr/>
        </p:nvPicPr>
        <p:blipFill>
          <a:blip r:embed="rId3"/>
          <a:stretch>
            <a:fillRect/>
          </a:stretch>
        </p:blipFill>
        <p:spPr>
          <a:xfrm>
            <a:off x="5897589" y="2989292"/>
            <a:ext cx="2891513" cy="1549962"/>
          </a:xfrm>
          <a:prstGeom prst="rect">
            <a:avLst/>
          </a:prstGeom>
        </p:spPr>
      </p:pic>
    </p:spTree>
    <p:extLst>
      <p:ext uri="{BB962C8B-B14F-4D97-AF65-F5344CB8AC3E}">
        <p14:creationId xmlns:p14="http://schemas.microsoft.com/office/powerpoint/2010/main" val="1538860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5" name="图片 124"/>
          <p:cNvPicPr/>
          <p:nvPr/>
        </p:nvPicPr>
        <p:blipFill>
          <a:blip r:embed="rId2"/>
          <a:stretch>
            <a:fillRect/>
          </a:stretch>
        </p:blipFill>
        <p:spPr>
          <a:xfrm>
            <a:off x="1578290" y="2095801"/>
            <a:ext cx="3083714" cy="1847591"/>
          </a:xfrm>
          <a:prstGeom prst="rect">
            <a:avLst/>
          </a:prstGeom>
        </p:spPr>
      </p:pic>
      <p:pic>
        <p:nvPicPr>
          <p:cNvPr id="126" name="图片 125"/>
          <p:cNvPicPr/>
          <p:nvPr/>
        </p:nvPicPr>
        <p:blipFill>
          <a:blip r:embed="rId3"/>
          <a:stretch>
            <a:fillRect/>
          </a:stretch>
        </p:blipFill>
        <p:spPr>
          <a:xfrm>
            <a:off x="5164456" y="2109580"/>
            <a:ext cx="3319529" cy="1863310"/>
          </a:xfrm>
          <a:prstGeom prst="rect">
            <a:avLst/>
          </a:prstGeom>
        </p:spPr>
      </p:pic>
    </p:spTree>
    <p:extLst>
      <p:ext uri="{BB962C8B-B14F-4D97-AF65-F5344CB8AC3E}">
        <p14:creationId xmlns:p14="http://schemas.microsoft.com/office/powerpoint/2010/main" val="904873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1407</Words>
  <Application>Microsoft Office PowerPoint</Application>
  <PresentationFormat>自定义</PresentationFormat>
  <Paragraphs>236</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宋体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cjwdxjj@icloud.com</cp:lastModifiedBy>
  <cp:revision>60</cp:revision>
  <dcterms:created xsi:type="dcterms:W3CDTF">2016-02-19T15:24:00Z</dcterms:created>
  <dcterms:modified xsi:type="dcterms:W3CDTF">2018-06-27T05:32:49Z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